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60"/>
  </p:notesMasterIdLst>
  <p:sldIdLst>
    <p:sldId id="325" r:id="rId3"/>
    <p:sldId id="358" r:id="rId4"/>
    <p:sldId id="257" r:id="rId5"/>
    <p:sldId id="327" r:id="rId6"/>
    <p:sldId id="260" r:id="rId7"/>
    <p:sldId id="259" r:id="rId8"/>
    <p:sldId id="261" r:id="rId9"/>
    <p:sldId id="266" r:id="rId10"/>
    <p:sldId id="267" r:id="rId11"/>
    <p:sldId id="328" r:id="rId12"/>
    <p:sldId id="273" r:id="rId13"/>
    <p:sldId id="291" r:id="rId14"/>
    <p:sldId id="292" r:id="rId15"/>
    <p:sldId id="275" r:id="rId16"/>
    <p:sldId id="312" r:id="rId17"/>
    <p:sldId id="315" r:id="rId18"/>
    <p:sldId id="316" r:id="rId19"/>
    <p:sldId id="317" r:id="rId20"/>
    <p:sldId id="321" r:id="rId21"/>
    <p:sldId id="329" r:id="rId22"/>
    <p:sldId id="330" r:id="rId23"/>
    <p:sldId id="35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31" r:id="rId33"/>
    <p:sldId id="333" r:id="rId34"/>
    <p:sldId id="334" r:id="rId35"/>
    <p:sldId id="335" r:id="rId36"/>
    <p:sldId id="336" r:id="rId37"/>
    <p:sldId id="337" r:id="rId38"/>
    <p:sldId id="339" r:id="rId39"/>
    <p:sldId id="340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75" r:id="rId57"/>
    <p:sldId id="376" r:id="rId58"/>
    <p:sldId id="324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2" autoAdjust="0"/>
    <p:restoredTop sz="94607"/>
  </p:normalViewPr>
  <p:slideViewPr>
    <p:cSldViewPr snapToGrid="0">
      <p:cViewPr varScale="1">
        <p:scale>
          <a:sx n="97" d="100"/>
          <a:sy n="97" d="100"/>
        </p:scale>
        <p:origin x="83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75E2C-F0A6-45DE-A79C-27E3C743435F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F7CF5-EDB6-4B84-8D8D-F6E0252B18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: the number of neighbors</a:t>
                </a: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altLang="zh-CN" dirty="0"/>
                  <a:t>: the number of the shortest paths from node s to node t.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dirty="0"/>
                  <a:t>: the number of the shortest paths from node s to node t and pass node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𝑖</a:t>
                </a:r>
                <a:r>
                  <a:rPr lang="en-US" altLang="zh-CN" dirty="0" smtClean="0"/>
                  <a:t>: the number of </a:t>
                </a:r>
                <a:r>
                  <a:rPr lang="en-US" altLang="zh-CN" dirty="0" smtClean="0"/>
                  <a:t>neighbors</a:t>
                </a:r>
                <a:endParaRPr lang="en-US" altLang="zh-CN" dirty="0" smtClean="0"/>
              </a:p>
              <a:p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𝑔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𝑠𝑡</a:t>
                </a:r>
                <a:r>
                  <a:rPr lang="en-US" altLang="zh-CN" dirty="0" smtClean="0"/>
                  <a:t>: the number of the shortest paths from node s to node t.</a:t>
                </a:r>
                <a:endParaRPr lang="en-US" altLang="zh-CN" dirty="0" smtClean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𝑔_𝑠𝑡^𝑖</a:t>
                </a:r>
                <a:r>
                  <a:rPr lang="en-US" altLang="zh-CN" dirty="0" smtClean="0"/>
                  <a:t>: </a:t>
                </a:r>
                <a:r>
                  <a:rPr lang="en-US" altLang="zh-CN" dirty="0"/>
                  <a:t>the number of the shortest paths from node s to node </a:t>
                </a:r>
                <a:r>
                  <a:rPr lang="en-US" altLang="zh-CN" dirty="0" smtClean="0"/>
                  <a:t>t and pass node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.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为什么最大特征值为</a:t>
            </a:r>
            <a:r>
              <a:rPr lang="en-US" altLang="zh-CN" dirty="0"/>
              <a:t>1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dirty="0"/>
              <a:t>1.</a:t>
            </a:r>
            <a:r>
              <a:rPr lang="zh-CN" altLang="en-US" dirty="0"/>
              <a:t>为啥一定有</a:t>
            </a:r>
            <a:r>
              <a:rPr lang="en-US" altLang="zh-CN" dirty="0"/>
              <a:t>1</a:t>
            </a:r>
            <a:r>
              <a:rPr lang="zh-CN" altLang="en-US" dirty="0"/>
              <a:t>这个特征值：只需证明对应的</a:t>
            </a:r>
            <a:r>
              <a:rPr lang="en-US" altLang="zh-CN" dirty="0"/>
              <a:t>|P-I|</a:t>
            </a:r>
            <a:r>
              <a:rPr lang="zh-CN" altLang="en-US" dirty="0"/>
              <a:t>一定等于</a:t>
            </a:r>
            <a:r>
              <a:rPr lang="en-US" altLang="zh-CN" dirty="0"/>
              <a:t>0</a:t>
            </a:r>
            <a:r>
              <a:rPr lang="zh-CN" altLang="en-US" dirty="0"/>
              <a:t>即可</a:t>
            </a:r>
            <a:endParaRPr lang="en-US" altLang="zh-CN" dirty="0"/>
          </a:p>
          <a:p>
            <a:r>
              <a:rPr lang="en-US" dirty="0"/>
              <a:t>2.</a:t>
            </a:r>
            <a:r>
              <a:rPr lang="zh-CN" altLang="en-US" dirty="0"/>
              <a:t>为啥</a:t>
            </a:r>
            <a:r>
              <a:rPr lang="en-US" altLang="zh-CN" dirty="0"/>
              <a:t>1</a:t>
            </a:r>
            <a:r>
              <a:rPr lang="zh-CN" altLang="en-US" dirty="0"/>
              <a:t>是最大特征值</a:t>
            </a:r>
            <a:r>
              <a:rPr lang="en-US" altLang="zh-CN" dirty="0"/>
              <a:t>(</a:t>
            </a:r>
            <a:r>
              <a:rPr lang="zh-CN" altLang="en-US" dirty="0"/>
              <a:t>一种定性的解释</a:t>
            </a:r>
            <a:r>
              <a:rPr lang="en-US" altLang="zh-CN" dirty="0"/>
              <a:t>)</a:t>
            </a:r>
            <a:r>
              <a:rPr lang="zh-CN" altLang="en-US" dirty="0"/>
              <a:t>：如果最大特征值大于</a:t>
            </a:r>
            <a:r>
              <a:rPr lang="en-US" altLang="zh-CN" dirty="0"/>
              <a:t>1</a:t>
            </a:r>
            <a:r>
              <a:rPr lang="zh-CN" altLang="en-US" dirty="0"/>
              <a:t>，那么</a:t>
            </a:r>
            <a:r>
              <a:rPr lang="en-US" altLang="zh-CN" dirty="0"/>
              <a:t>P</a:t>
            </a:r>
            <a:r>
              <a:rPr lang="zh-CN" altLang="en-US" dirty="0"/>
              <a:t>的多次幂就会不断增长，这样就不能保证每个元素非负情况下，每一行</a:t>
            </a:r>
            <a:r>
              <a:rPr lang="en-US" altLang="zh-CN" dirty="0"/>
              <a:t>/</a:t>
            </a:r>
            <a:r>
              <a:rPr lang="zh-CN" altLang="en-US" dirty="0"/>
              <a:t>列相加还要等于</a:t>
            </a:r>
            <a:r>
              <a:rPr lang="en-US" altLang="zh-CN" dirty="0"/>
              <a:t>1(</a:t>
            </a:r>
            <a:r>
              <a:rPr lang="zh-CN" altLang="en-US" dirty="0"/>
              <a:t>因为特征值对矩阵的幂有一种“缩放”功效，如果大于</a:t>
            </a:r>
            <a:r>
              <a:rPr lang="en-US" altLang="zh-CN" dirty="0"/>
              <a:t>1</a:t>
            </a:r>
            <a:r>
              <a:rPr lang="zh-CN" altLang="en-US" dirty="0"/>
              <a:t>，那么就是放大的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altLang="zh-CN"/>
              <a:t>The 1</a:t>
            </a:r>
            <a:r>
              <a:rPr lang="en-US" altLang="zh-CN" baseline="30000"/>
              <a:t>st</a:t>
            </a:r>
            <a:r>
              <a:rPr lang="en-US" altLang="zh-CN"/>
              <a:t> eigenvector is discarded</a:t>
            </a:r>
          </a:p>
        </p:txBody>
      </p:sp>
      <p:sp>
        <p:nvSpPr>
          <p:cNvPr id="33796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007D864-4A4D-474A-BF66-FD114A82FF28}" type="slidenum">
              <a:rPr lang="en-US" altLang="zh-CN" sz="1200"/>
              <a:t>27</a:t>
            </a:fld>
            <a:endParaRPr lang="en-US" altLang="zh-CN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6700" indent="-266700">
              <a:defRPr/>
            </a:lvl1pPr>
            <a:lvl2pPr marL="539750" indent="-273050">
              <a:defRPr sz="2000"/>
            </a:lvl2pPr>
            <a:lvl3pPr marL="806450" indent="-266700">
              <a:buFont typeface="Calibri" panose="020F0502020204030204" pitchFamily="34" charset="0"/>
              <a:buChar char="□"/>
              <a:defRPr sz="2000"/>
            </a:lvl3pPr>
            <a:lvl4pPr marL="1163320" indent="-264795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624935"/>
            <a:ext cx="9144000" cy="233065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67544" y="764704"/>
            <a:ext cx="8319298" cy="0"/>
          </a:xfrm>
          <a:prstGeom prst="line">
            <a:avLst/>
          </a:prstGeom>
          <a:ln w="38100">
            <a:solidFill>
              <a:srgbClr val="376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8466A"/>
                </a:solidFill>
              </a:rPr>
              <a:t>Data Mining Lab, 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Big Data Research Center, UESTC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Email</a:t>
            </a:r>
            <a:r>
              <a:rPr lang="zh-CN" altLang="en-US" sz="1600" dirty="0">
                <a:solidFill>
                  <a:srgbClr val="28466A"/>
                </a:solidFill>
              </a:rPr>
              <a:t>：</a:t>
            </a:r>
            <a:r>
              <a:rPr lang="en-US" altLang="zh-CN" sz="1600" dirty="0">
                <a:solidFill>
                  <a:srgbClr val="28466A"/>
                </a:solidFill>
              </a:rPr>
              <a:t>junming.shao@gmail.com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624935"/>
            <a:ext cx="9144000" cy="233065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67544" y="764704"/>
            <a:ext cx="8319298" cy="0"/>
          </a:xfrm>
          <a:prstGeom prst="line">
            <a:avLst/>
          </a:prstGeom>
          <a:ln w="38100">
            <a:solidFill>
              <a:srgbClr val="3760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anose="020B0600070205080204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anose="020B0600070205080204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DDD7E-EB14-4636-884E-3433EC0D181E}" type="datetimeFigureOut">
              <a:rPr lang="zh-CN" altLang="en-US" smtClean="0"/>
              <a:t>2021/4/18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41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en.wikipedia.org/wiki/K%C3%B6nigsberg" TargetMode="External"/><Relationship Id="rId7" Type="http://schemas.openxmlformats.org/officeDocument/2006/relationships/hyperlink" Target="https://en.wikipedia.org/wiki/Pregoly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ussia" TargetMode="External"/><Relationship Id="rId5" Type="http://schemas.openxmlformats.org/officeDocument/2006/relationships/hyperlink" Target="https://en.wikipedia.org/wiki/Kaliningrad" TargetMode="External"/><Relationship Id="rId4" Type="http://schemas.openxmlformats.org/officeDocument/2006/relationships/hyperlink" Target="https://en.wikipedia.org/wiki/Kingdom_of_Prussia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en.wikipedia.org/wiki/Complex_network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en.wikipedia.org/wiki/Power_law" TargetMode="External"/><Relationship Id="rId4" Type="http://schemas.openxmlformats.org/officeDocument/2006/relationships/hyperlink" Target="https://en.wikipedia.org/wiki/Degree_distribu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7544" y="26369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Big Data Analytics and Mining </a:t>
            </a:r>
          </a:p>
          <a:p>
            <a:pPr algn="ctr"/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Junming Shao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72859" y="2712516"/>
            <a:ext cx="590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</a:rPr>
              <a:t>Key Node Identification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Background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7907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cs typeface="Times New Roman" panose="02020603050405020304" pitchFamily="18" charset="0"/>
              </a:rPr>
              <a:t>H</a:t>
            </a:r>
            <a:r>
              <a:rPr lang="en-US" altLang="zh-CN" sz="2200" dirty="0">
                <a:cs typeface="Times New Roman" panose="02020603050405020304" pitchFamily="18" charset="0"/>
              </a:rPr>
              <a:t>ow should we</a:t>
            </a:r>
            <a:r>
              <a:rPr lang="zh-CN" altLang="en-US" sz="2200" dirty="0"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cs typeface="Times New Roman" panose="02020603050405020304" pitchFamily="18" charset="0"/>
              </a:rPr>
              <a:t>select some special customers to viral market efficiently if we have a limited budget?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cs typeface="Times New Roman" panose="02020603050405020304" pitchFamily="18" charset="0"/>
              </a:rPr>
              <a:t>Which countries have a huge impact on the global trade?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cs typeface="Times New Roman" panose="02020603050405020304" pitchFamily="18" charset="0"/>
              </a:rPr>
              <a:t>Who hold great power on the terrorist organization?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cs typeface="Times New Roman" panose="02020603050405020304" pitchFamily="18" charset="0"/>
              </a:rPr>
              <a:t>Which node is the weakest position in the power supply network?</a:t>
            </a:r>
            <a:endParaRPr lang="en-US" sz="2200" dirty="0"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1" y="3417041"/>
            <a:ext cx="4261364" cy="27819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88" y="3410573"/>
            <a:ext cx="3304359" cy="27884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7547" y="162791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Node Identification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97" y="1092371"/>
            <a:ext cx="8663248" cy="39634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399" y="5565875"/>
            <a:ext cx="8978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</a:rPr>
              <a:t>It powered cut on  a large scale in America. 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097" y="199117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Node Identification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09560" y="1661991"/>
            <a:ext cx="659051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Which </a:t>
            </a:r>
            <a:r>
              <a:rPr lang="en-US" altLang="zh-CN" sz="2800" b="1" dirty="0">
                <a:solidFill>
                  <a:srgbClr val="C00000"/>
                </a:solidFill>
              </a:rPr>
              <a:t>key electronic stations </a:t>
            </a:r>
            <a:r>
              <a:rPr lang="en-US" altLang="zh-CN" sz="2800" dirty="0"/>
              <a:t>do we protect to avoid all electronic network shut down when some electronic stations damage ?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521877" y="203293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Node Identification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08" y="1189417"/>
            <a:ext cx="5508588" cy="51696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000" b="1" dirty="0">
                <a:cs typeface="Times New Roman" panose="02020603050405020304" pitchFamily="18" charset="0"/>
              </a:rPr>
              <a:t>Degree Centrality:</a:t>
            </a:r>
          </a:p>
          <a:p>
            <a:pPr marL="266700" lvl="1" indent="0">
              <a:lnSpc>
                <a:spcPct val="160000"/>
              </a:lnSpc>
              <a:buNone/>
            </a:pPr>
            <a:r>
              <a:rPr lang="en-US" altLang="zh-CN" sz="1800" dirty="0">
                <a:cs typeface="Times New Roman" panose="02020603050405020304" pitchFamily="18" charset="0"/>
              </a:rPr>
              <a:t>The size of connections is used to measure node importance(the node’s direct influence).</a:t>
            </a:r>
          </a:p>
          <a:p>
            <a:pPr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cs typeface="Times New Roman" panose="02020603050405020304" pitchFamily="18" charset="0"/>
              </a:rPr>
              <a:t>Betweenness</a:t>
            </a:r>
            <a:r>
              <a:rPr lang="en-US" altLang="zh-CN" sz="2000" b="1" dirty="0">
                <a:cs typeface="Times New Roman" panose="02020603050405020304" pitchFamily="18" charset="0"/>
              </a:rPr>
              <a:t> Centrality: </a:t>
            </a:r>
          </a:p>
          <a:p>
            <a:pPr marL="266700" lvl="1" indent="0">
              <a:lnSpc>
                <a:spcPct val="170000"/>
              </a:lnSpc>
              <a:buNone/>
            </a:pPr>
            <a:r>
              <a:rPr lang="en-US" altLang="zh-CN" sz="1800" dirty="0">
                <a:cs typeface="Times New Roman" panose="02020603050405020304" pitchFamily="18" charset="0"/>
              </a:rPr>
              <a:t>The </a:t>
            </a:r>
            <a:r>
              <a:rPr lang="en-US" altLang="zh-CN" sz="1800" dirty="0" err="1">
                <a:cs typeface="Times New Roman" panose="02020603050405020304" pitchFamily="18" charset="0"/>
              </a:rPr>
              <a:t>betweenness</a:t>
            </a:r>
            <a:r>
              <a:rPr lang="en-US" altLang="zh-CN" sz="1800" dirty="0">
                <a:cs typeface="Times New Roman" panose="02020603050405020304" pitchFamily="18" charset="0"/>
              </a:rPr>
              <a:t> centrality for each vertex is the number of these shortest paths that pass through the vertex.</a:t>
            </a:r>
          </a:p>
          <a:p>
            <a:pPr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cs typeface="Times New Roman" panose="02020603050405020304" pitchFamily="18" charset="0"/>
              </a:rPr>
              <a:t>Closeness Centrality: </a:t>
            </a:r>
          </a:p>
          <a:p>
            <a:pPr marL="266700" lvl="1" indent="0">
              <a:lnSpc>
                <a:spcPct val="160000"/>
              </a:lnSpc>
              <a:buNone/>
            </a:pPr>
            <a:r>
              <a:rPr lang="en-US" altLang="zh-CN" sz="1800" dirty="0">
                <a:cs typeface="Times New Roman" panose="02020603050405020304" pitchFamily="18" charset="0"/>
              </a:rPr>
              <a:t>To calculate as the sum of the length of the  shortest paths  between the node and all other nodes in the graph.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302887" y="5188063"/>
                <a:ext cx="1839207" cy="88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887" y="5188063"/>
                <a:ext cx="1839207" cy="8801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451854" y="3478998"/>
                <a:ext cx="1543178" cy="790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854" y="3478998"/>
                <a:ext cx="1543178" cy="79047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02887" y="1986595"/>
                <a:ext cx="1841113" cy="558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887" y="1986595"/>
                <a:ext cx="1841113" cy="5582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24" y="1191696"/>
            <a:ext cx="2054579" cy="15377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24" y="2681711"/>
            <a:ext cx="2177144" cy="1594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24" y="4345257"/>
            <a:ext cx="2276299" cy="172298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48836" y="201846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ONE: Centrality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292" y="1242585"/>
            <a:ext cx="5013356" cy="4351339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cs typeface="Times New Roman" panose="02020603050405020304" pitchFamily="18" charset="0"/>
              </a:rPr>
              <a:t>Layer or shell.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en-US" sz="2000" dirty="0">
                <a:cs typeface="Times New Roman" panose="02020603050405020304" pitchFamily="18" charset="0"/>
              </a:rPr>
              <a:t>More central, more influential.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en-US" sz="2000" dirty="0">
                <a:cs typeface="Times New Roman" panose="02020603050405020304" pitchFamily="18" charset="0"/>
              </a:rPr>
              <a:t>Advantage: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Low computational complexity.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Reveal the h</a:t>
            </a:r>
            <a:r>
              <a:rPr lang="en-US" altLang="zh-CN" dirty="0">
                <a:cs typeface="Times New Roman" panose="02020603050405020304" pitchFamily="18" charset="0"/>
              </a:rPr>
              <a:t>ierarchy structure clearly.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en-US" sz="2000" dirty="0">
                <a:cs typeface="Times New Roman" panose="02020603050405020304" pitchFamily="18" charset="0"/>
              </a:rPr>
              <a:t>Dis</a:t>
            </a:r>
            <a:r>
              <a:rPr lang="en-US" altLang="zh-CN" sz="2000" dirty="0">
                <a:cs typeface="Times New Roman" panose="02020603050405020304" pitchFamily="18" charset="0"/>
              </a:rPr>
              <a:t>advantage: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Can’t be used in quite a lot networks, such as the star network, tree and so on.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Too </a:t>
            </a:r>
            <a:r>
              <a:rPr lang="en-US" altLang="zh-CN" dirty="0">
                <a:cs typeface="Times New Roman" panose="02020603050405020304" pitchFamily="18" charset="0"/>
              </a:rPr>
              <a:t>coarse, some times is inferior to degree measure.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54" y="1264076"/>
            <a:ext cx="4003554" cy="39883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64" y="5234275"/>
            <a:ext cx="2895600" cy="14440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26" y="4985175"/>
            <a:ext cx="1336904" cy="14601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4173" y="179694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TWO: K-shell Decomposition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2877"/>
            <a:ext cx="8077200" cy="453390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cs typeface="Times New Roman" panose="02020603050405020304" pitchFamily="18" charset="0"/>
              </a:rPr>
              <a:t>The core of Google’s early search engine.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cs typeface="Times New Roman" panose="02020603050405020304" pitchFamily="18" charset="0"/>
              </a:rPr>
              <a:t>Sergey </a:t>
            </a:r>
            <a:r>
              <a:rPr lang="en-US" altLang="zh-CN" sz="2000" dirty="0" err="1">
                <a:cs typeface="Times New Roman" panose="02020603050405020304" pitchFamily="18" charset="0"/>
              </a:rPr>
              <a:t>Brin</a:t>
            </a:r>
            <a:r>
              <a:rPr lang="en-US" altLang="zh-CN" sz="2000" dirty="0">
                <a:cs typeface="Times New Roman" panose="02020603050405020304" pitchFamily="18" charset="0"/>
              </a:rPr>
              <a:t> and Larry Page’s paper “</a:t>
            </a:r>
            <a:r>
              <a:rPr lang="en-US" altLang="zh-CN" sz="2000" b="1" dirty="0">
                <a:cs typeface="Times New Roman" panose="02020603050405020304" pitchFamily="18" charset="0"/>
              </a:rPr>
              <a:t>The PageRank citation ranking: Bringing order to the Web</a:t>
            </a:r>
            <a:r>
              <a:rPr lang="en-US" altLang="zh-CN" sz="2000" dirty="0">
                <a:cs typeface="Times New Roman" panose="02020603050405020304" pitchFamily="18" charset="0"/>
              </a:rPr>
              <a:t>” at WWW98(World Wide Web conference98) made small ripples in the information science community that quickly turned into waves.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4439536"/>
            <a:ext cx="4209853" cy="20277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51" y="3878055"/>
            <a:ext cx="3722675" cy="271202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标题 20"/>
          <p:cNvSpPr txBox="1"/>
          <p:nvPr/>
        </p:nvSpPr>
        <p:spPr>
          <a:xfrm>
            <a:off x="228600" y="964885"/>
            <a:ext cx="7129558" cy="363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rgbClr val="0000FF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4860" y="192419"/>
            <a:ext cx="7035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THREE: Eigenvector, e.g. PageRank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518"/>
            <a:ext cx="3580723" cy="3110262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665918" y="2570919"/>
            <a:ext cx="68808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latin typeface="+mn-lt"/>
                <a:cs typeface="Times New Roman" panose="02020603050405020304" pitchFamily="18" charset="0"/>
              </a:rPr>
              <a:t>If a page </a:t>
            </a:r>
            <a:r>
              <a:rPr lang="en-US" altLang="zh-CN" sz="2000" dirty="0">
                <a:latin typeface="+mn-lt"/>
                <a:cs typeface="Times New Roman" panose="02020603050405020304" pitchFamily="18" charset="0"/>
              </a:rPr>
              <a:t>is linked with many high-cited pages</a:t>
            </a:r>
            <a:endParaRPr lang="en-US" altLang="zh-CN" sz="20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665918" y="3751324"/>
            <a:ext cx="55758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latin typeface="+mn-lt"/>
                <a:cs typeface="Times New Roman" panose="02020603050405020304" pitchFamily="18" charset="0"/>
              </a:rPr>
              <a:t>Then  it will gain high PageRank score!</a:t>
            </a: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72" y="5077654"/>
            <a:ext cx="4119335" cy="16101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79824" y="191736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8" y="2227152"/>
            <a:ext cx="2481313" cy="406760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5400000">
            <a:off x="6521630" y="4686970"/>
            <a:ext cx="263759" cy="367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23" y="2319947"/>
            <a:ext cx="4598283" cy="2134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15003" y="4996448"/>
                <a:ext cx="1774289" cy="421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end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end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0)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996445"/>
                <a:ext cx="1774289" cy="421013"/>
              </a:xfrm>
              <a:prstGeom prst="rect">
                <a:avLst/>
              </a:prstGeom>
              <a:blipFill rotWithShape="0">
                <a:blip r:embed="rId5"/>
                <a:stretch>
                  <a:fillRect l="-6186" t="-85507" b="-1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 rot="5400000">
            <a:off x="6544623" y="5453105"/>
            <a:ext cx="252411" cy="367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81603" y="5961187"/>
            <a:ext cx="2992061" cy="653885"/>
            <a:chOff x="5181603" y="6051717"/>
            <a:chExt cx="2992061" cy="653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670066" y="6196603"/>
                  <a:ext cx="1973809" cy="4210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065" y="6196599"/>
                  <a:ext cx="1973810" cy="4210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704" t="-85507" b="-1101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11" name="椭圆 10"/>
            <p:cNvSpPr/>
            <p:nvPr/>
          </p:nvSpPr>
          <p:spPr>
            <a:xfrm>
              <a:off x="5181603" y="6051717"/>
              <a:ext cx="2992061" cy="6538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右箭头 11"/>
          <p:cNvSpPr/>
          <p:nvPr/>
        </p:nvSpPr>
        <p:spPr>
          <a:xfrm>
            <a:off x="3317939" y="3203560"/>
            <a:ext cx="510155" cy="367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8014" y="1421689"/>
            <a:ext cx="51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Markov Matrix 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4" name="矩形 13"/>
          <p:cNvSpPr/>
          <p:nvPr/>
        </p:nvSpPr>
        <p:spPr>
          <a:xfrm>
            <a:off x="4162956" y="1850004"/>
            <a:ext cx="48783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</a:rPr>
              <a:t>node 2 (Dangling Node) has no </a:t>
            </a:r>
            <a:r>
              <a:rPr lang="en-US" altLang="zh-CN" sz="20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</a:rPr>
              <a:t>outlinks</a:t>
            </a:r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8" charset="0"/>
              </a:rPr>
              <a:t>! </a:t>
            </a:r>
            <a:endParaRPr lang="zh-CN" altLang="en-US" sz="20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205608" y="671822"/>
            <a:ext cx="8229600" cy="80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00B0F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  <p:bldP spid="12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82781" y="1332091"/>
            <a:ext cx="51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Basic iteration function 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36" name="矩形 35"/>
          <p:cNvSpPr/>
          <p:nvPr/>
        </p:nvSpPr>
        <p:spPr>
          <a:xfrm>
            <a:off x="228602" y="3316083"/>
            <a:ext cx="4855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Times New Roman" panose="02020603050405020304" pitchFamily="18" charset="0"/>
              </a:rPr>
              <a:t>However, the Dangling Node will “</a:t>
            </a:r>
            <a:r>
              <a:rPr lang="en-US" altLang="zh-CN" sz="1600" b="1" dirty="0">
                <a:solidFill>
                  <a:srgbClr val="0000FF"/>
                </a:solidFill>
                <a:cs typeface="Times New Roman" panose="02020603050405020304" pitchFamily="18" charset="0"/>
              </a:rPr>
              <a:t>absorb</a:t>
            </a:r>
            <a:r>
              <a:rPr lang="en-US" altLang="zh-CN" sz="1600" dirty="0">
                <a:cs typeface="Times New Roman" panose="02020603050405020304" pitchFamily="18" charset="0"/>
              </a:rPr>
              <a:t>” all the PR !!</a:t>
            </a:r>
            <a:endParaRPr lang="zh-CN" altLang="en-US" sz="12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87911" y="2142007"/>
                <a:ext cx="2653547" cy="9823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11" y="2142007"/>
                <a:ext cx="2653547" cy="9823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228600" y="3983573"/>
            <a:ext cx="51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Random jump 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31801" y="4513818"/>
                <a:ext cx="3887666" cy="1217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sSubSup>
                        <m:sSub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bSup>
                                <m:sSub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01" y="4513818"/>
                <a:ext cx="3887666" cy="12178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6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70447" y="1694798"/>
            <a:ext cx="48884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cs typeface="Times New Roman" panose="02020603050405020304" pitchFamily="18" charset="0"/>
              </a:rPr>
              <a:t>Another Interpretation for Random jump 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226715" y="2184369"/>
            <a:ext cx="415820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Even though the customer always browses webpages by hyperlinks, but he can also use URL to “teleport” to a new page.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2522" y="181235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Rank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169476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31416" y="2420888"/>
            <a:ext cx="728116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dirty="0">
                <a:solidFill>
                  <a:srgbClr val="3760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Six </a:t>
            </a:r>
          </a:p>
          <a:p>
            <a:pPr algn="ctr">
              <a:spcBef>
                <a:spcPts val="1800"/>
              </a:spcBef>
            </a:pP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2199" y="2534545"/>
            <a:ext cx="613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</a:rPr>
              <a:t>Community Detection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5582718" y="6130373"/>
            <a:ext cx="306124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800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lvl="0">
              <a:defRPr sz="1800" i="0"/>
            </a:pPr>
            <a:r>
              <a:rPr lang="en-US" sz="1400" b="1" i="0" dirty="0">
                <a:latin typeface="+mn-lt"/>
              </a:rPr>
              <a:t>Transportation networks</a:t>
            </a:r>
            <a:r>
              <a:rPr lang="en-US" sz="1800" i="0" dirty="0">
                <a:latin typeface="+mn-lt"/>
              </a:rPr>
              <a:t>: </a:t>
            </a:r>
            <a:r>
              <a:rPr sz="1400" i="1" dirty="0">
                <a:latin typeface="+mn-lt"/>
              </a:rPr>
              <a:t>Szell  etc. Scientific reports, 2012, 2.</a:t>
            </a:r>
          </a:p>
        </p:txBody>
      </p:sp>
      <p:pic>
        <p:nvPicPr>
          <p:cNvPr id="378" name="image5.jpg" descr="E:\hanzhichao\ATTRACTOR\图片_intro\community-detection-in-social-media-1-728.jpg"/>
          <p:cNvPicPr/>
          <p:nvPr/>
        </p:nvPicPr>
        <p:blipFill>
          <a:blip r:embed="rId2" cstate="print"/>
          <a:srcRect l="1253" t="4220"/>
          <a:stretch>
            <a:fillRect/>
          </a:stretch>
        </p:blipFill>
        <p:spPr>
          <a:xfrm>
            <a:off x="5169041" y="1428736"/>
            <a:ext cx="2857520" cy="17859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9" name="Shape 379"/>
          <p:cNvSpPr/>
          <p:nvPr/>
        </p:nvSpPr>
        <p:spPr>
          <a:xfrm>
            <a:off x="5072065" y="3367291"/>
            <a:ext cx="3929091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800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lvl="0">
              <a:defRPr sz="1800" i="0"/>
            </a:pPr>
            <a:r>
              <a:rPr lang="en-US" sz="1400" b="1" dirty="0">
                <a:latin typeface="+mn-lt"/>
              </a:rPr>
              <a:t>Social Networks</a:t>
            </a:r>
            <a:r>
              <a:rPr lang="en-US" sz="1400" dirty="0">
                <a:latin typeface="+mn-lt"/>
              </a:rPr>
              <a:t>: </a:t>
            </a:r>
            <a:r>
              <a:rPr sz="1400" i="1" dirty="0">
                <a:latin typeface="+mn-lt"/>
              </a:rPr>
              <a:t>Papadopoulos  etc.Data Mining and Knowledge Discovery, 2012, 24(3): 515-554.</a:t>
            </a:r>
          </a:p>
        </p:txBody>
      </p:sp>
      <p:sp>
        <p:nvSpPr>
          <p:cNvPr id="380" name="Shape 380"/>
          <p:cNvSpPr/>
          <p:nvPr/>
        </p:nvSpPr>
        <p:spPr>
          <a:xfrm>
            <a:off x="1000100" y="6120490"/>
            <a:ext cx="2610156" cy="5232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800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lvl="0">
              <a:defRPr sz="1800" i="0"/>
            </a:pPr>
            <a:r>
              <a:rPr lang="en-US" sz="1400" b="1" dirty="0">
                <a:latin typeface="+mn-lt"/>
              </a:rPr>
              <a:t>Brain Networks</a:t>
            </a:r>
            <a:r>
              <a:rPr lang="en-US" sz="1400" dirty="0">
                <a:latin typeface="+mn-lt"/>
              </a:rPr>
              <a:t>: </a:t>
            </a:r>
            <a:r>
              <a:rPr lang="en-US" sz="1400" dirty="0" err="1">
                <a:latin typeface="+mn-lt"/>
              </a:rPr>
              <a:t>Crossley</a:t>
            </a:r>
            <a:r>
              <a:rPr lang="en-US" sz="1400" dirty="0">
                <a:latin typeface="+mn-lt"/>
              </a:rPr>
              <a:t> et al., </a:t>
            </a:r>
            <a:r>
              <a:rPr sz="1400" i="1" dirty="0">
                <a:latin typeface="+mn-lt"/>
              </a:rPr>
              <a:t>De Leo V, etc. </a:t>
            </a:r>
            <a:r>
              <a:rPr lang="en-US" sz="1400" dirty="0">
                <a:latin typeface="+mn-lt"/>
              </a:rPr>
              <a:t>PNAS</a:t>
            </a:r>
            <a:r>
              <a:rPr sz="1400" i="1" dirty="0">
                <a:latin typeface="+mn-lt"/>
              </a:rPr>
              <a:t>, 201</a:t>
            </a:r>
            <a:r>
              <a:rPr lang="en-US" sz="1400" i="1" dirty="0">
                <a:latin typeface="+mn-lt"/>
              </a:rPr>
              <a:t>2</a:t>
            </a:r>
            <a:r>
              <a:rPr sz="1400" i="1" dirty="0">
                <a:latin typeface="+mn-lt"/>
              </a:rPr>
              <a:t>.</a:t>
            </a:r>
          </a:p>
        </p:txBody>
      </p:sp>
      <p:sp>
        <p:nvSpPr>
          <p:cNvPr id="381" name="Shape 381"/>
          <p:cNvSpPr/>
          <p:nvPr/>
        </p:nvSpPr>
        <p:spPr>
          <a:xfrm>
            <a:off x="428596" y="860280"/>
            <a:ext cx="8572560" cy="47827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 algn="l">
              <a:lnSpc>
                <a:spcPct val="110000"/>
              </a:lnSpc>
              <a:spcBef>
                <a:spcPts val="700"/>
              </a:spcBef>
            </a:pPr>
            <a:r>
              <a:rPr lang="en-US" sz="2400" b="1" dirty="0">
                <a:solidFill>
                  <a:srgbClr val="1F22A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C</a:t>
            </a:r>
            <a:r>
              <a:rPr sz="2400" b="1" dirty="0">
                <a:solidFill>
                  <a:srgbClr val="1F22A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ommunity structure</a:t>
            </a:r>
            <a:r>
              <a:rPr lang="en-US" sz="2400" b="1" dirty="0">
                <a:solidFill>
                  <a:srgbClr val="1F22A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: </a:t>
            </a:r>
            <a:r>
              <a:rPr lang="en-US" sz="2400" b="1" dirty="0">
                <a:solidFill>
                  <a:schemeClr val="tx1"/>
                </a:solidFill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Common Characteristic</a:t>
            </a:r>
            <a:r>
              <a:rPr sz="2400" b="1" dirty="0">
                <a:solidFill>
                  <a:schemeClr val="tx1"/>
                </a:solidFill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in networks</a:t>
            </a:r>
          </a:p>
        </p:txBody>
      </p:sp>
      <p:pic>
        <p:nvPicPr>
          <p:cNvPr id="12" name="图片 11" descr="F1.large.jpg"/>
          <p:cNvPicPr>
            <a:picLocks noChangeAspect="1"/>
          </p:cNvPicPr>
          <p:nvPr/>
        </p:nvPicPr>
        <p:blipFill>
          <a:blip r:embed="rId3"/>
          <a:srcRect l="1831" t="2820" r="68872" b="66155"/>
          <a:stretch>
            <a:fillRect/>
          </a:stretch>
        </p:blipFill>
        <p:spPr>
          <a:xfrm>
            <a:off x="642910" y="3929066"/>
            <a:ext cx="3221204" cy="2214578"/>
          </a:xfrm>
          <a:prstGeom prst="rect">
            <a:avLst/>
          </a:prstGeom>
        </p:spPr>
      </p:pic>
      <p:pic>
        <p:nvPicPr>
          <p:cNvPr id="13" name="image4.jpg" descr="PRE_Community core detection in transportation networks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0694" y="4157907"/>
            <a:ext cx="2643206" cy="18573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图片 13" descr="Internet_map_1024.jpg"/>
          <p:cNvPicPr>
            <a:picLocks noChangeAspect="1"/>
          </p:cNvPicPr>
          <p:nvPr/>
        </p:nvPicPr>
        <p:blipFill>
          <a:blip r:embed="rId5" cstate="print"/>
          <a:srcRect t="2857" b="11428"/>
          <a:stretch>
            <a:fillRect/>
          </a:stretch>
        </p:blipFill>
        <p:spPr>
          <a:xfrm>
            <a:off x="928662" y="1406711"/>
            <a:ext cx="2500306" cy="2143140"/>
          </a:xfrm>
          <a:prstGeom prst="rect">
            <a:avLst/>
          </a:prstGeom>
        </p:spPr>
      </p:pic>
      <p:sp>
        <p:nvSpPr>
          <p:cNvPr id="15" name="Shape 379"/>
          <p:cNvSpPr/>
          <p:nvPr/>
        </p:nvSpPr>
        <p:spPr>
          <a:xfrm>
            <a:off x="857224" y="3621289"/>
            <a:ext cx="2500330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800" i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lvl="0">
              <a:defRPr sz="1800" i="0"/>
            </a:pPr>
            <a:r>
              <a:rPr lang="en-US" sz="1400" b="1" dirty="0">
                <a:latin typeface="+mn-lt"/>
              </a:rPr>
              <a:t>Web Networks</a:t>
            </a:r>
            <a:r>
              <a:rPr lang="en-US" sz="1400" dirty="0">
                <a:latin typeface="+mn-lt"/>
              </a:rPr>
              <a:t>:  From Wikipedia</a:t>
            </a:r>
            <a:endParaRPr sz="1400" i="1" dirty="0">
              <a:latin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Detection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571472" y="1785926"/>
            <a:ext cx="750099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spcBef>
                <a:spcPts val="1300"/>
              </a:spcBef>
              <a:defRPr sz="22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>
              <a:defRPr sz="1800" b="0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 Works</a:t>
            </a:r>
            <a:endParaRPr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857224" y="2500306"/>
            <a:ext cx="7429552" cy="270843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301625" indent="-301625">
              <a:spcBef>
                <a:spcPts val="1200"/>
              </a:spcBef>
              <a:buSzPct val="100000"/>
              <a:buFont typeface="Arial" panose="020B0604020202020204"/>
              <a:buChar char="─"/>
            </a:pP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Minimum Cut (</a:t>
            </a:r>
            <a:r>
              <a:rPr lang="en-US" sz="2000" i="1" dirty="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IEEE TPAMI’93</a:t>
            </a: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</a:p>
          <a:p>
            <a:pPr marL="301625" indent="-301625">
              <a:spcBef>
                <a:spcPts val="1200"/>
              </a:spcBef>
              <a:buSzPct val="100000"/>
              <a:buFont typeface="Arial" panose="020B0604020202020204"/>
              <a:buChar char="─"/>
            </a:pPr>
            <a:r>
              <a:rPr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Normalized cut</a:t>
            </a: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(</a:t>
            </a:r>
            <a:r>
              <a:rPr lang="en-US" sz="2000" i="1" dirty="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IEEE TPAMI’96</a:t>
            </a: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</a:p>
          <a:p>
            <a:pPr marL="301625" indent="-301625">
              <a:spcBef>
                <a:spcPts val="1200"/>
              </a:spcBef>
              <a:buSzPct val="100000"/>
              <a:buFont typeface="Arial" panose="020B0604020202020204"/>
              <a:buChar char="─"/>
            </a:pPr>
            <a:r>
              <a:rPr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Modularity</a:t>
            </a: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(</a:t>
            </a:r>
            <a:r>
              <a:rPr lang="en-US" sz="2000" i="1" dirty="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PNAS’02, PNAS’06, JSM’08</a:t>
            </a: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1625" lvl="0" indent="-301625">
              <a:spcBef>
                <a:spcPts val="1200"/>
              </a:spcBef>
              <a:buSzPct val="100000"/>
              <a:buFont typeface="Arial" panose="020B0604020202020204"/>
              <a:buChar char="─"/>
            </a:pP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Random Walk (</a:t>
            </a:r>
            <a:r>
              <a:rPr lang="en-US" sz="2000" i="1" dirty="0">
                <a:latin typeface="Times New Roman" panose="02020603050405020304" pitchFamily="18" charset="0"/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PNAS’08</a:t>
            </a: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1625" lvl="0" indent="-301625">
              <a:spcBef>
                <a:spcPts val="1200"/>
              </a:spcBef>
              <a:buSzPct val="100000"/>
              <a:buFont typeface="Arial" panose="020B0604020202020204"/>
              <a:buChar char="─"/>
            </a:pPr>
            <a:r>
              <a:rPr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Multi-level Clustering</a:t>
            </a: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 JSC’98, JPDC’98)</a:t>
            </a:r>
            <a:endParaRPr lang="en-US" sz="20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1625" lvl="0" indent="-301625">
              <a:spcBef>
                <a:spcPts val="1200"/>
              </a:spcBef>
              <a:buSzPct val="100000"/>
              <a:buFont typeface="Arial" panose="020B0604020202020204"/>
              <a:buChar char="─"/>
            </a:pP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Dynamic Community Detection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KDD’15</a:t>
            </a:r>
            <a:r>
              <a:rPr 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endParaRPr sz="20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Shape 100"/>
          <p:cNvSpPr/>
          <p:nvPr/>
        </p:nvSpPr>
        <p:spPr>
          <a:xfrm>
            <a:off x="392877" y="847464"/>
            <a:ext cx="8358246" cy="93846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 algn="ctr" defTabSz="914400">
              <a:lnSpc>
                <a:spcPct val="110000"/>
              </a:lnSpc>
              <a:spcBef>
                <a:spcPts val="700"/>
              </a:spcBef>
              <a:defRPr sz="1800"/>
            </a:pPr>
            <a:r>
              <a:rPr lang="en-US" sz="2600" b="1" dirty="0">
                <a:solidFill>
                  <a:srgbClr val="1F22A1"/>
                </a:solidFill>
                <a:latin typeface="Arial" panose="020B0604020202020204" pitchFamily="34" charset="0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How can we find intrinsic community structure in large-scale networks?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Detection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628650" y="2004554"/>
            <a:ext cx="7886700" cy="4351338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Most interactions are within group whereas interactions between groups are few</a:t>
            </a: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community detection 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minimum cut problem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Cut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: A partition of vertices of a graph into two disjoint sets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Minimum cut problem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: find a graph partition such that the number of edges between the two sets is minimized</a:t>
            </a:r>
            <a:endParaRPr lang="en-US" altLang="zh-CN" sz="240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8676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79" y="4532116"/>
            <a:ext cx="44338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677" name="Straight Connector 5"/>
          <p:cNvCxnSpPr>
            <a:cxnSpLocks noChangeShapeType="1"/>
          </p:cNvCxnSpPr>
          <p:nvPr/>
        </p:nvCxnSpPr>
        <p:spPr bwMode="auto">
          <a:xfrm rot="16200000" flipH="1">
            <a:off x="2522810" y="5349497"/>
            <a:ext cx="542925" cy="338137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  <a:rou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511969" y="1481334"/>
            <a:ext cx="540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Minimum Cut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ONE: Cut-based Methods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628650" y="1774825"/>
            <a:ext cx="7886700" cy="4351338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Minimum cut often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 returns an </a:t>
            </a:r>
            <a:r>
              <a:rPr lang="en-US" altLang="zh-CN" sz="2400" u="sng" dirty="0">
                <a:ea typeface="宋体" panose="02010600030101010101" pitchFamily="2" charset="-122"/>
                <a:cs typeface="Times New Roman" panose="02020603050405020304" pitchFamily="18" charset="0"/>
              </a:rPr>
              <a:t>imbalanced</a:t>
            </a:r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 partition, with one set being a singleton, e.g. node 9</a:t>
            </a:r>
          </a:p>
          <a:p>
            <a:r>
              <a:rPr lang="en-US" altLang="zh-CN" sz="2400" dirty="0">
                <a:ea typeface="宋体" panose="02010600030101010101" pitchFamily="2" charset="-122"/>
                <a:cs typeface="Times New Roman" panose="02020603050405020304" pitchFamily="18" charset="0"/>
              </a:rPr>
              <a:t>Change the objective function to consider community size</a:t>
            </a:r>
          </a:p>
          <a:p>
            <a:endParaRPr lang="en-US" altLang="zh-CN" sz="240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501042" y="958541"/>
            <a:ext cx="7886700" cy="633412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lt"/>
                <a:ea typeface="+mn-ea"/>
                <a:cs typeface="+mn-cs"/>
              </a:rPr>
              <a:t>2</a:t>
            </a:r>
            <a:r>
              <a:rPr lang="zh-CN" altLang="en-US" sz="2800" b="1" dirty="0">
                <a:latin typeface="+mn-lt"/>
                <a:ea typeface="+mn-ea"/>
                <a:cs typeface="+mn-cs"/>
              </a:rPr>
              <a:t>、</a:t>
            </a:r>
            <a:r>
              <a:rPr lang="en-US" altLang="zh-CN" sz="2800" b="1" dirty="0">
                <a:latin typeface="+mn-lt"/>
                <a:ea typeface="+mn-ea"/>
                <a:cs typeface="+mn-cs"/>
              </a:rPr>
              <a:t>Ratio Cut &amp; Normalized Cut</a:t>
            </a:r>
          </a:p>
        </p:txBody>
      </p:sp>
      <p:pic>
        <p:nvPicPr>
          <p:cNvPr id="29700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75" y="3100834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4566460"/>
            <a:ext cx="375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5376863"/>
            <a:ext cx="4330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651500" y="4648200"/>
            <a:ext cx="31099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rgbClr val="0000FF"/>
                </a:solidFill>
              </a:rPr>
              <a:t>C</a:t>
            </a:r>
            <a:r>
              <a:rPr lang="en-US" altLang="zh-CN" sz="2000" baseline="-25000" dirty="0">
                <a:solidFill>
                  <a:srgbClr val="0000FF"/>
                </a:solidFill>
              </a:rPr>
              <a:t>i</a:t>
            </a:r>
            <a:r>
              <a:rPr lang="en-US" altLang="zh-CN" sz="2000" baseline="-25000" dirty="0"/>
              <a:t>,</a:t>
            </a:r>
            <a:r>
              <a:rPr lang="en-US" altLang="zh-CN" sz="2000" dirty="0"/>
              <a:t>:</a:t>
            </a:r>
            <a:r>
              <a:rPr lang="en-US" altLang="zh-CN" sz="2000" baseline="-25000" dirty="0"/>
              <a:t> </a:t>
            </a:r>
            <a:r>
              <a:rPr lang="en-US" altLang="zh-CN" sz="2000" dirty="0"/>
              <a:t>a community</a:t>
            </a:r>
          </a:p>
          <a:p>
            <a:r>
              <a:rPr lang="en-US" altLang="zh-CN" sz="2000" dirty="0">
                <a:solidFill>
                  <a:srgbClr val="0000FF"/>
                </a:solidFill>
              </a:rPr>
              <a:t>|C</a:t>
            </a:r>
            <a:r>
              <a:rPr lang="en-US" altLang="zh-CN" sz="2000" baseline="-25000" dirty="0">
                <a:solidFill>
                  <a:srgbClr val="0000FF"/>
                </a:solidFill>
              </a:rPr>
              <a:t>i</a:t>
            </a:r>
            <a:r>
              <a:rPr lang="en-US" altLang="zh-CN" sz="2000" dirty="0">
                <a:solidFill>
                  <a:srgbClr val="0000FF"/>
                </a:solidFill>
              </a:rPr>
              <a:t>|</a:t>
            </a:r>
            <a:r>
              <a:rPr lang="en-US" altLang="zh-CN" sz="2000" dirty="0"/>
              <a:t>: number of nodes in C</a:t>
            </a:r>
            <a:r>
              <a:rPr lang="en-US" altLang="zh-CN" sz="2000" baseline="-25000" dirty="0"/>
              <a:t>i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0000FF"/>
                </a:solidFill>
              </a:rPr>
              <a:t>vol(C</a:t>
            </a:r>
            <a:r>
              <a:rPr lang="en-US" altLang="zh-CN" sz="2000" baseline="-25000" dirty="0">
                <a:solidFill>
                  <a:srgbClr val="0000FF"/>
                </a:solidFill>
              </a:rPr>
              <a:t>i</a:t>
            </a:r>
            <a:r>
              <a:rPr lang="en-US" altLang="zh-CN" sz="2000" dirty="0">
                <a:solidFill>
                  <a:srgbClr val="0000FF"/>
                </a:solidFill>
              </a:rPr>
              <a:t>)</a:t>
            </a:r>
            <a:r>
              <a:rPr lang="en-US" altLang="zh-CN" sz="2000" dirty="0"/>
              <a:t>: sum of degrees in C</a:t>
            </a:r>
            <a:r>
              <a:rPr lang="en-US" altLang="zh-CN" sz="2000" baseline="-25000" dirty="0"/>
              <a:t>i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ONE: Cut-based Methods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76" y="869111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013789"/>
            <a:ext cx="4813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636089"/>
            <a:ext cx="5715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9"/>
          <p:cNvSpPr txBox="1">
            <a:spLocks noChangeArrowheads="1"/>
          </p:cNvSpPr>
          <p:nvPr/>
        </p:nvSpPr>
        <p:spPr bwMode="auto">
          <a:xfrm>
            <a:off x="457200" y="1515314"/>
            <a:ext cx="2104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FF0000"/>
                </a:solidFill>
                <a:latin typeface="+mn-lt"/>
              </a:rPr>
              <a:t>For partition in red: </a:t>
            </a:r>
          </a:p>
        </p:txBody>
      </p:sp>
      <p:sp>
        <p:nvSpPr>
          <p:cNvPr id="30727" name="TextBox 10"/>
          <p:cNvSpPr txBox="1">
            <a:spLocks noChangeArrowheads="1"/>
          </p:cNvSpPr>
          <p:nvPr/>
        </p:nvSpPr>
        <p:spPr bwMode="auto">
          <a:xfrm>
            <a:off x="457200" y="3401264"/>
            <a:ext cx="25703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solidFill>
                  <a:srgbClr val="008000"/>
                </a:solidFill>
                <a:latin typeface="+mn-lt"/>
              </a:rPr>
              <a:t>For partition in green: </a:t>
            </a:r>
          </a:p>
        </p:txBody>
      </p:sp>
      <p:pic>
        <p:nvPicPr>
          <p:cNvPr id="30728" name="Picture 11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517276"/>
            <a:ext cx="8267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2" descr="latex-image-1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894976"/>
            <a:ext cx="6718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3" descr="latex-image-1.pd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1640726"/>
            <a:ext cx="254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4" descr="latex-image-1.pd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8" y="3552076"/>
            <a:ext cx="2667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TextBox 15"/>
          <p:cNvSpPr txBox="1">
            <a:spLocks noChangeArrowheads="1"/>
          </p:cNvSpPr>
          <p:nvPr/>
        </p:nvSpPr>
        <p:spPr bwMode="auto">
          <a:xfrm>
            <a:off x="698500" y="5531689"/>
            <a:ext cx="772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00FF"/>
                </a:solidFill>
                <a:latin typeface="+mn-lt"/>
              </a:rPr>
              <a:t>Both ratio cut and normalized cut prefer a </a:t>
            </a:r>
            <a:r>
              <a:rPr lang="en-US" altLang="zh-CN" sz="2400" u="sng">
                <a:solidFill>
                  <a:srgbClr val="0000FF"/>
                </a:solidFill>
                <a:latin typeface="+mn-lt"/>
              </a:rPr>
              <a:t>balanced</a:t>
            </a:r>
            <a:r>
              <a:rPr lang="en-US" altLang="zh-CN" sz="2400">
                <a:solidFill>
                  <a:srgbClr val="0000FF"/>
                </a:solidFill>
                <a:latin typeface="+mn-lt"/>
              </a:rPr>
              <a:t> partition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Both ratio cut and normalized cut can be reformulated as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Where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Spectral relaxation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Optimal solution:  top eigenvectors with the smallest eigenvalues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31748" name="Picture 6" descr="latex-image-1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2696369"/>
            <a:ext cx="3378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5545138" y="2609056"/>
            <a:ext cx="3095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0000FF"/>
                </a:solidFill>
              </a:rPr>
              <a:t>graph Laplacian for ratio cut</a:t>
            </a:r>
          </a:p>
        </p:txBody>
      </p:sp>
      <p:sp>
        <p:nvSpPr>
          <p:cNvPr id="31750" name="TextBox 8"/>
          <p:cNvSpPr txBox="1">
            <a:spLocks noChangeArrowheads="1"/>
          </p:cNvSpPr>
          <p:nvPr/>
        </p:nvSpPr>
        <p:spPr bwMode="auto">
          <a:xfrm>
            <a:off x="5654675" y="3009106"/>
            <a:ext cx="3032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0000FF"/>
                </a:solidFill>
              </a:rPr>
              <a:t>normalized graph Laplacian</a:t>
            </a:r>
          </a:p>
        </p:txBody>
      </p:sp>
      <p:pic>
        <p:nvPicPr>
          <p:cNvPr id="31751" name="Picture 9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3586956"/>
            <a:ext cx="32258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TextBox 10"/>
          <p:cNvSpPr txBox="1">
            <a:spLocks noChangeArrowheads="1"/>
          </p:cNvSpPr>
          <p:nvPr/>
        </p:nvSpPr>
        <p:spPr bwMode="auto">
          <a:xfrm>
            <a:off x="5924550" y="3493294"/>
            <a:ext cx="3160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/>
              <a:t>A diagonal matrix of degrees</a:t>
            </a:r>
          </a:p>
        </p:txBody>
      </p:sp>
      <p:pic>
        <p:nvPicPr>
          <p:cNvPr id="31753" name="Picture 11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4120356"/>
            <a:ext cx="4051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2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669256"/>
            <a:ext cx="2743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66812" y="5538827"/>
            <a:ext cx="7291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https://www.cs.cmu.edu/~aarti/Class/10701/readings/Luxburg06_TR.pdf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Cut-problem to Spectral Clustering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43" y="3153921"/>
            <a:ext cx="38989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6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43" y="3711134"/>
            <a:ext cx="537845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 descr="network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43" y="1234634"/>
            <a:ext cx="34750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8" descr="latex-image-1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93" y="3711134"/>
            <a:ext cx="1771650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Down Arrow 9"/>
          <p:cNvSpPr>
            <a:spLocks noChangeArrowheads="1"/>
          </p:cNvSpPr>
          <p:nvPr/>
        </p:nvSpPr>
        <p:spPr bwMode="auto">
          <a:xfrm>
            <a:off x="2071106" y="2558609"/>
            <a:ext cx="292100" cy="519112"/>
          </a:xfrm>
          <a:prstGeom prst="downArrow">
            <a:avLst>
              <a:gd name="adj1" fmla="val 50000"/>
              <a:gd name="adj2" fmla="val 49909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6" name="Right Arrow 10"/>
          <p:cNvSpPr>
            <a:spLocks noChangeArrowheads="1"/>
          </p:cNvSpPr>
          <p:nvPr/>
        </p:nvSpPr>
        <p:spPr bwMode="auto">
          <a:xfrm>
            <a:off x="5944606" y="4598546"/>
            <a:ext cx="644525" cy="307975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2777" name="Up Arrow 11"/>
          <p:cNvSpPr>
            <a:spLocks noChangeArrowheads="1"/>
          </p:cNvSpPr>
          <p:nvPr/>
        </p:nvSpPr>
        <p:spPr bwMode="auto">
          <a:xfrm>
            <a:off x="7568618" y="2331596"/>
            <a:ext cx="350838" cy="822325"/>
          </a:xfrm>
          <a:prstGeom prst="upArrow">
            <a:avLst>
              <a:gd name="adj1" fmla="val 50000"/>
              <a:gd name="adj2" fmla="val 49905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8" name="TextBox 12"/>
          <p:cNvSpPr txBox="1">
            <a:spLocks noChangeArrowheads="1"/>
          </p:cNvSpPr>
          <p:nvPr/>
        </p:nvSpPr>
        <p:spPr bwMode="auto">
          <a:xfrm>
            <a:off x="6060493" y="1242571"/>
            <a:ext cx="3040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0000FF"/>
                </a:solidFill>
              </a:rPr>
              <a:t>Two communities: </a:t>
            </a:r>
          </a:p>
          <a:p>
            <a:pPr algn="ctr"/>
            <a:r>
              <a:rPr lang="en-US" altLang="zh-CN" sz="2000">
                <a:solidFill>
                  <a:srgbClr val="0000FF"/>
                </a:solidFill>
              </a:rPr>
              <a:t>{1, 2, 3, 4} and {5, 6, 7, 8, 9}</a:t>
            </a:r>
          </a:p>
        </p:txBody>
      </p:sp>
      <p:sp>
        <p:nvSpPr>
          <p:cNvPr id="32779" name="Cloud Callout 13"/>
          <p:cNvSpPr>
            <a:spLocks noChangeArrowheads="1"/>
          </p:cNvSpPr>
          <p:nvPr/>
        </p:nvSpPr>
        <p:spPr bwMode="auto">
          <a:xfrm>
            <a:off x="3766556" y="1950596"/>
            <a:ext cx="3802062" cy="1473200"/>
          </a:xfrm>
          <a:prstGeom prst="cloudCallout">
            <a:avLst>
              <a:gd name="adj1" fmla="val 40958"/>
              <a:gd name="adj2" fmla="val 57074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5400000" scaled="1"/>
          </a:gradFill>
          <a:ln w="9525">
            <a:solidFill>
              <a:srgbClr val="98B954"/>
            </a:solidFill>
            <a:rou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/>
              <a:t>The 1</a:t>
            </a:r>
            <a:r>
              <a:rPr lang="en-US" altLang="zh-CN" baseline="30000"/>
              <a:t>st</a:t>
            </a:r>
            <a:r>
              <a:rPr lang="en-US" altLang="zh-CN"/>
              <a:t> eigenvector means all nodes belong to the same cluster, no use</a:t>
            </a:r>
          </a:p>
        </p:txBody>
      </p:sp>
      <p:sp>
        <p:nvSpPr>
          <p:cNvPr id="32780" name="TextBox 14"/>
          <p:cNvSpPr txBox="1">
            <a:spLocks noChangeArrowheads="1"/>
          </p:cNvSpPr>
          <p:nvPr/>
        </p:nvSpPr>
        <p:spPr bwMode="auto">
          <a:xfrm>
            <a:off x="7968668" y="2558609"/>
            <a:ext cx="973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k-means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321681" y="5939984"/>
            <a:ext cx="180975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Centered matrix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9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Modularity measures the strength of a community partition by taking into account the degree distribution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Given a network with </a:t>
            </a:r>
            <a:r>
              <a:rPr lang="en-US" altLang="zh-CN" sz="2400" i="1" dirty="0">
                <a:ea typeface="宋体" panose="02010600030101010101" pitchFamily="2" charset="-122"/>
              </a:rPr>
              <a:t>m</a:t>
            </a:r>
            <a:r>
              <a:rPr lang="en-US" altLang="zh-CN" sz="2400" dirty="0">
                <a:ea typeface="宋体" panose="02010600030101010101" pitchFamily="2" charset="-122"/>
              </a:rPr>
              <a:t> edges, the expected number of edges between two nodes with degrees </a:t>
            </a:r>
            <a:r>
              <a:rPr lang="en-US" altLang="zh-CN" sz="2400" i="1" dirty="0">
                <a:ea typeface="宋体" panose="02010600030101010101" pitchFamily="2" charset="-122"/>
              </a:rPr>
              <a:t>d</a:t>
            </a:r>
            <a:r>
              <a:rPr lang="en-US" altLang="zh-CN" sz="2400" i="1" baseline="-25000" dirty="0"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ea typeface="宋体" panose="02010600030101010101" pitchFamily="2" charset="-122"/>
              </a:rPr>
              <a:t> and </a:t>
            </a:r>
            <a:r>
              <a:rPr lang="en-US" altLang="zh-CN" sz="2400" i="1" dirty="0" err="1">
                <a:ea typeface="宋体" panose="02010600030101010101" pitchFamily="2" charset="-122"/>
              </a:rPr>
              <a:t>d</a:t>
            </a:r>
            <a:r>
              <a:rPr lang="en-US" altLang="zh-CN" sz="2400" i="1" baseline="-25000" dirty="0" err="1">
                <a:ea typeface="宋体" panose="02010600030101010101" pitchFamily="2" charset="-122"/>
              </a:rPr>
              <a:t>j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baseline="-250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   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Strength of a community: 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Modularity: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A larger value indicates a good community structure </a:t>
            </a:r>
          </a:p>
        </p:txBody>
      </p:sp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522288" y="967106"/>
            <a:ext cx="7886700" cy="614363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+mn-lt"/>
                <a:ea typeface="宋体" panose="02010600030101010101" pitchFamily="2" charset="-122"/>
              </a:rPr>
              <a:t>、</a:t>
            </a:r>
            <a:r>
              <a:rPr lang="en-US" altLang="zh-CN" sz="2800" b="1" dirty="0">
                <a:latin typeface="+mn-lt"/>
                <a:ea typeface="宋体" panose="02010600030101010101" pitchFamily="2" charset="-122"/>
              </a:rPr>
              <a:t>Modularity Maximization</a:t>
            </a:r>
          </a:p>
        </p:txBody>
      </p:sp>
      <p:pic>
        <p:nvPicPr>
          <p:cNvPr id="34820" name="Picture 3" descr="latex-image-1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2694968"/>
            <a:ext cx="11049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 descr="network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5" y="2860068"/>
            <a:ext cx="3475038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4857750" y="3194494"/>
            <a:ext cx="35512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dirty="0"/>
              <a:t>The expected number of edges between nodes 1 and 2 is</a:t>
            </a:r>
          </a:p>
          <a:p>
            <a:pPr algn="ctr"/>
            <a:r>
              <a:rPr lang="en-US" altLang="zh-CN" sz="2000" dirty="0"/>
              <a:t>3*2/ (2*14) = 3/14</a:t>
            </a:r>
          </a:p>
        </p:txBody>
      </p:sp>
      <p:pic>
        <p:nvPicPr>
          <p:cNvPr id="34823" name="Picture 8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456" y="4331186"/>
            <a:ext cx="24511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9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4823199"/>
            <a:ext cx="41783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ONE: Cut-based Methods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Modularity matrix: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Similar to spectral clustering, Modularity maximization can be reformulated as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Optimal solution: top eigenvectors of the modularity matrix 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Apply k-means to S as a post-processing step to obtain community partition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716437" y="968534"/>
            <a:ext cx="7886700" cy="47625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anose="02010600030101010101" pitchFamily="2" charset="-122"/>
              </a:rPr>
              <a:t>Modularity Matrix</a:t>
            </a:r>
          </a:p>
        </p:txBody>
      </p:sp>
      <p:pic>
        <p:nvPicPr>
          <p:cNvPr id="35844" name="Picture 4" descr="latex-image-1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1870075"/>
            <a:ext cx="199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1895475"/>
            <a:ext cx="24765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8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3640217"/>
            <a:ext cx="448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Slide Number Placeholder 6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3066AD7-7C12-4ED9-86CA-B87D166846B6}" type="slidenum">
              <a:rPr lang="en-US" altLang="zh-CN" sz="1200">
                <a:solidFill>
                  <a:srgbClr val="898989"/>
                </a:solidFill>
              </a:rPr>
              <a:t>29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6105525" y="1263227"/>
            <a:ext cx="180975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Centered matrix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028" descr="food_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45" y="1392598"/>
            <a:ext cx="2943289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1030"/>
          <p:cNvSpPr txBox="1">
            <a:spLocks noChangeArrowheads="1"/>
          </p:cNvSpPr>
          <p:nvPr/>
        </p:nvSpPr>
        <p:spPr bwMode="auto">
          <a:xfrm>
            <a:off x="1577520" y="3709390"/>
            <a:ext cx="1088781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00" tIns="45703" rIns="91400" bIns="45703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Internet </a:t>
            </a:r>
          </a:p>
        </p:txBody>
      </p:sp>
      <p:sp>
        <p:nvSpPr>
          <p:cNvPr id="21" name="Text Box 1031"/>
          <p:cNvSpPr txBox="1">
            <a:spLocks noChangeArrowheads="1"/>
          </p:cNvSpPr>
          <p:nvPr/>
        </p:nvSpPr>
        <p:spPr bwMode="auto">
          <a:xfrm>
            <a:off x="6612889" y="3773849"/>
            <a:ext cx="1137805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00" tIns="45703" rIns="91400" bIns="45703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Food Web</a:t>
            </a:r>
          </a:p>
        </p:txBody>
      </p:sp>
      <p:sp>
        <p:nvSpPr>
          <p:cNvPr id="22" name="Text Box 1032"/>
          <p:cNvSpPr txBox="1">
            <a:spLocks noChangeArrowheads="1"/>
          </p:cNvSpPr>
          <p:nvPr/>
        </p:nvSpPr>
        <p:spPr bwMode="auto">
          <a:xfrm>
            <a:off x="5956159" y="6493620"/>
            <a:ext cx="2054094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00" tIns="45703" rIns="91400" bIns="45703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Co-author networks</a:t>
            </a:r>
          </a:p>
        </p:txBody>
      </p:sp>
      <p:sp>
        <p:nvSpPr>
          <p:cNvPr id="23" name="Text Box 1033"/>
          <p:cNvSpPr txBox="1">
            <a:spLocks noChangeArrowheads="1"/>
          </p:cNvSpPr>
          <p:nvPr/>
        </p:nvSpPr>
        <p:spPr bwMode="auto">
          <a:xfrm>
            <a:off x="1441174" y="6495913"/>
            <a:ext cx="2305575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00" tIns="45703" rIns="91400" bIns="45703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Friendship Network </a:t>
            </a:r>
          </a:p>
        </p:txBody>
      </p:sp>
      <p:pic>
        <p:nvPicPr>
          <p:cNvPr id="24" name="Picture 1034" descr="Pictur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781" y="4076378"/>
            <a:ext cx="2960968" cy="24967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内容占位符 19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6" y="1383028"/>
            <a:ext cx="2381251" cy="2381251"/>
          </a:xfrm>
          <a:prstGeom prst="rect">
            <a:avLst/>
          </a:prstGeom>
        </p:spPr>
      </p:pic>
      <p:pic>
        <p:nvPicPr>
          <p:cNvPr id="27" name="Picture 10" descr="smyt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95" y="4076378"/>
            <a:ext cx="3033839" cy="241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2043592" y="774883"/>
            <a:ext cx="590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Networks/Graphs -- exist everywhere.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9084" y="112083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417638"/>
            <a:ext cx="408463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76675"/>
            <a:ext cx="578802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Box 6"/>
          <p:cNvSpPr txBox="1">
            <a:spLocks noChangeArrowheads="1"/>
          </p:cNvSpPr>
          <p:nvPr/>
        </p:nvSpPr>
        <p:spPr bwMode="auto">
          <a:xfrm>
            <a:off x="2592388" y="5775325"/>
            <a:ext cx="1893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Modularity Matrix</a:t>
            </a:r>
          </a:p>
        </p:txBody>
      </p:sp>
      <p:sp>
        <p:nvSpPr>
          <p:cNvPr id="36870" name="Down Arrow 8"/>
          <p:cNvSpPr>
            <a:spLocks noChangeArrowheads="1"/>
          </p:cNvSpPr>
          <p:nvPr/>
        </p:nvSpPr>
        <p:spPr bwMode="auto">
          <a:xfrm>
            <a:off x="2465388" y="3035300"/>
            <a:ext cx="450850" cy="658813"/>
          </a:xfrm>
          <a:prstGeom prst="downArrow">
            <a:avLst>
              <a:gd name="adj1" fmla="val 50000"/>
              <a:gd name="adj2" fmla="val 4988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871" name="Right Arrow 9"/>
          <p:cNvSpPr>
            <a:spLocks noChangeArrowheads="1"/>
          </p:cNvSpPr>
          <p:nvPr/>
        </p:nvSpPr>
        <p:spPr bwMode="auto">
          <a:xfrm>
            <a:off x="6378575" y="4473575"/>
            <a:ext cx="477838" cy="439738"/>
          </a:xfrm>
          <a:prstGeom prst="rightArrow">
            <a:avLst>
              <a:gd name="adj1" fmla="val 50000"/>
              <a:gd name="adj2" fmla="val 5005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872" name="Up Arrow 10"/>
          <p:cNvSpPr>
            <a:spLocks noChangeArrowheads="1"/>
          </p:cNvSpPr>
          <p:nvPr/>
        </p:nvSpPr>
        <p:spPr bwMode="auto">
          <a:xfrm>
            <a:off x="7697788" y="2649538"/>
            <a:ext cx="373062" cy="647700"/>
          </a:xfrm>
          <a:prstGeom prst="upArrow">
            <a:avLst>
              <a:gd name="adj1" fmla="val 50000"/>
              <a:gd name="adj2" fmla="val 49923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873" name="TextBox 11"/>
          <p:cNvSpPr txBox="1">
            <a:spLocks noChangeArrowheads="1"/>
          </p:cNvSpPr>
          <p:nvPr/>
        </p:nvSpPr>
        <p:spPr bwMode="auto">
          <a:xfrm>
            <a:off x="8005763" y="2841625"/>
            <a:ext cx="993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/>
              <a:t>k</a:t>
            </a:r>
            <a:r>
              <a:rPr lang="en-US" altLang="zh-CN"/>
              <a:t>-means</a:t>
            </a:r>
          </a:p>
        </p:txBody>
      </p:sp>
      <p:sp>
        <p:nvSpPr>
          <p:cNvPr id="36874" name="TextBox 12"/>
          <p:cNvSpPr txBox="1">
            <a:spLocks noChangeArrowheads="1"/>
          </p:cNvSpPr>
          <p:nvPr/>
        </p:nvSpPr>
        <p:spPr bwMode="auto">
          <a:xfrm>
            <a:off x="5961063" y="1658938"/>
            <a:ext cx="3038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0000FF"/>
                </a:solidFill>
              </a:rPr>
              <a:t>Two Communities:</a:t>
            </a:r>
          </a:p>
          <a:p>
            <a:pPr algn="ctr"/>
            <a:r>
              <a:rPr lang="en-US" altLang="zh-CN" sz="2000">
                <a:solidFill>
                  <a:srgbClr val="0000FF"/>
                </a:solidFill>
              </a:rPr>
              <a:t>{1, 2, 3, 4} and {5, 6, 7, 8, 9}</a:t>
            </a:r>
          </a:p>
        </p:txBody>
      </p:sp>
      <p:sp>
        <p:nvSpPr>
          <p:cNvPr id="36875" name="Slide Number Placeholder 1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C8DCE76-729A-4297-9784-38E0B0FF4150}" type="slidenum">
              <a:rPr lang="en-US" altLang="zh-CN" sz="1200">
                <a:solidFill>
                  <a:srgbClr val="898989"/>
                </a:solidFill>
              </a:rPr>
              <a:t>30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3687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5" y="3876675"/>
            <a:ext cx="12287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8" name="Oval 7"/>
          <p:cNvSpPr>
            <a:spLocks noChangeArrowheads="1"/>
          </p:cNvSpPr>
          <p:nvPr/>
        </p:nvSpPr>
        <p:spPr bwMode="auto">
          <a:xfrm>
            <a:off x="7539038" y="3446463"/>
            <a:ext cx="625475" cy="248761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063" y="877696"/>
            <a:ext cx="8203874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Distance Dynamics </a:t>
            </a:r>
            <a:r>
              <a:rPr lang="en-US" altLang="zh-CN" sz="2400" dirty="0">
                <a:latin typeface="+mn-lt"/>
              </a:rPr>
              <a:t>- A New Viewpoint For Community Detection</a:t>
            </a:r>
            <a:endParaRPr lang="zh-CN" altLang="en-US" sz="2400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Dynamics </a:t>
            </a:r>
          </a:p>
        </p:txBody>
      </p:sp>
      <p:sp>
        <p:nvSpPr>
          <p:cNvPr id="5" name="Shape 399"/>
          <p:cNvSpPr/>
          <p:nvPr/>
        </p:nvSpPr>
        <p:spPr>
          <a:xfrm>
            <a:off x="488538" y="1951791"/>
            <a:ext cx="8429684" cy="165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400000"/>
          </a:ln>
        </p:spPr>
        <p:txBody>
          <a:bodyPr wrap="square" lIns="45719" tIns="108000" rIns="45719" bIns="108000">
            <a:spAutoFit/>
          </a:bodyPr>
          <a:lstStyle>
            <a:lvl1pPr marL="200660" indent="-200660">
              <a:spcBef>
                <a:spcPts val="200"/>
              </a:spcBef>
              <a:buSzPct val="100000"/>
              <a:buChar char="•"/>
              <a:defRPr sz="20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581660" indent="-200660">
              <a:spcBef>
                <a:spcPts val="200"/>
              </a:spcBef>
              <a:buSzPct val="100000"/>
              <a:buChar char="•"/>
              <a:defRPr sz="20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</a:lstStyle>
          <a:p>
            <a:pPr marL="522605" indent="-342900">
              <a:spcAft>
                <a:spcPts val="0"/>
              </a:spcAft>
              <a:buFont typeface="Wingdings" panose="05000000000000000000" pitchFamily="2" charset="2"/>
              <a:buChar char="Ø"/>
              <a:defRPr sz="1800"/>
            </a:pPr>
            <a:r>
              <a:rPr lang="en-US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 network </a:t>
            </a:r>
            <a:r>
              <a:rPr lang="en-US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as </a:t>
            </a:r>
            <a:r>
              <a:rPr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dynamic</a:t>
            </a:r>
            <a:r>
              <a:rPr lang="en-US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al</a:t>
            </a:r>
            <a:r>
              <a:rPr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system</a:t>
            </a:r>
            <a:r>
              <a:rPr lang="en-US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(Dynamic vs. Static)</a:t>
            </a:r>
          </a:p>
          <a:p>
            <a:pPr marL="522605" indent="-342900">
              <a:spcAft>
                <a:spcPts val="0"/>
              </a:spcAft>
              <a:buFont typeface="Wingdings" panose="05000000000000000000" pitchFamily="2" charset="2"/>
              <a:buChar char="Ø"/>
              <a:defRPr sz="1800"/>
            </a:pPr>
            <a:r>
              <a:rPr lang="en-US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Simulate the </a:t>
            </a:r>
            <a:r>
              <a:rPr lang="en-US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distance dynamics </a:t>
            </a:r>
            <a:r>
              <a:rPr lang="en-US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based on </a:t>
            </a:r>
            <a:r>
              <a:rPr lang="en-US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different interaction patterns</a:t>
            </a:r>
            <a:r>
              <a:rPr lang="en-US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(Distance dynamics vs. Node dynamics)  </a:t>
            </a:r>
          </a:p>
          <a:p>
            <a:pPr marL="522605" indent="-342900">
              <a:spcAft>
                <a:spcPts val="0"/>
              </a:spcAft>
              <a:buFont typeface="Wingdings" panose="05000000000000000000" pitchFamily="2" charset="2"/>
              <a:buChar char="Ø"/>
              <a:defRPr sz="1800"/>
            </a:pPr>
            <a:r>
              <a:rPr lang="en-US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 edge distances will converge, and the community structure is intuitively identified.          </a:t>
            </a:r>
            <a:endParaRPr b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basicIdea.png"/>
          <p:cNvPicPr/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654770" y="3904780"/>
            <a:ext cx="8203874" cy="21554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TextBox 5"/>
          <p:cNvSpPr txBox="1"/>
          <p:nvPr/>
        </p:nvSpPr>
        <p:spPr>
          <a:xfrm>
            <a:off x="654770" y="3497935"/>
            <a:ext cx="3143272" cy="5715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For example: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8" name="Shape 398"/>
          <p:cNvSpPr/>
          <p:nvPr/>
        </p:nvSpPr>
        <p:spPr>
          <a:xfrm>
            <a:off x="708600" y="1429271"/>
            <a:ext cx="8215370" cy="41395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>
              <a:defRPr sz="1800" b="0"/>
            </a:pPr>
            <a:r>
              <a:rPr sz="2000" b="0" dirty="0">
                <a:solidFill>
                  <a:srgbClr val="1F22A1"/>
                </a:solidFill>
                <a:latin typeface="+mn-lt"/>
              </a:rPr>
              <a:t>B</a:t>
            </a:r>
            <a:r>
              <a:rPr lang="en-US" sz="2000" b="0" dirty="0">
                <a:solidFill>
                  <a:srgbClr val="1F22A1"/>
                </a:solidFill>
                <a:latin typeface="+mn-lt"/>
              </a:rPr>
              <a:t>ASIC IDEA: Simulate the change of edge distances</a:t>
            </a:r>
            <a:endParaRPr sz="2000" b="0" dirty="0">
              <a:solidFill>
                <a:srgbClr val="1F22A1"/>
              </a:solidFill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30038" y="6144966"/>
            <a:ext cx="7358114" cy="42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8200" lvl="1" indent="-457200">
              <a:buNone/>
              <a:defRPr sz="1800"/>
            </a:pPr>
            <a:r>
              <a:rPr lang="en-US" sz="2000" b="1" dirty="0">
                <a:solidFill>
                  <a:srgbClr val="1F22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State  </a:t>
            </a:r>
            <a:r>
              <a:rPr lang="en-US" altLang="zh-CN" sz="2000" b="1" dirty="0">
                <a:solidFill>
                  <a:srgbClr val="1F22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sz="2000" b="1" dirty="0">
                <a:solidFill>
                  <a:srgbClr val="1F22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Intermediate State  </a:t>
            </a:r>
            <a:r>
              <a:rPr lang="en-US" altLang="zh-CN" sz="2000" b="1" dirty="0">
                <a:solidFill>
                  <a:srgbClr val="1F22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US" sz="2000" b="1" dirty="0">
                <a:solidFill>
                  <a:srgbClr val="1F22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Steady State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233135" y="2307794"/>
            <a:ext cx="8572560" cy="126188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noAutofit/>
          </a:bodyPr>
          <a:lstStyle/>
          <a:p>
            <a:pPr marL="349250" lvl="0" indent="-349250">
              <a:lnSpc>
                <a:spcPts val="3200"/>
              </a:lnSpc>
              <a:spcBef>
                <a:spcPts val="600"/>
              </a:spcBef>
              <a:buSzPct val="100000"/>
            </a:pPr>
            <a:r>
              <a:rPr lang="en-US" sz="2200" b="1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Edge Distance: </a:t>
            </a:r>
            <a:r>
              <a:rPr lang="en-US" sz="2200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Influenced by</a:t>
            </a:r>
            <a:r>
              <a:rPr lang="en-US" sz="2200" b="1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three different types of nodes: </a:t>
            </a:r>
            <a:r>
              <a:rPr lang="en-US" sz="2200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(a) Direct linked nodes; (b) Common neighbors; (c) Exclusive neighbors </a:t>
            </a:r>
            <a:endParaRPr dirty="0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0" name="image13.png" descr="InteractionPatterns - 副本4.tif"/>
          <p:cNvPicPr/>
          <p:nvPr/>
        </p:nvPicPr>
        <p:blipFill>
          <a:blip r:embed="rId2"/>
          <a:srcRect r="1963"/>
          <a:stretch>
            <a:fillRect/>
          </a:stretch>
        </p:blipFill>
        <p:spPr>
          <a:xfrm>
            <a:off x="108608" y="3569678"/>
            <a:ext cx="8964489" cy="26898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1" name="Shape 411"/>
          <p:cNvSpPr/>
          <p:nvPr/>
        </p:nvSpPr>
        <p:spPr>
          <a:xfrm>
            <a:off x="3742191" y="3878194"/>
            <a:ext cx="1965249" cy="2462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1600" i="1">
                <a:solidFill>
                  <a:srgbClr val="00B0E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600" b="1" i="1" dirty="0">
                <a:solidFill>
                  <a:srgbClr val="00B0ED"/>
                </a:solidFill>
              </a:rPr>
              <a:t>Common neighbours</a:t>
            </a:r>
          </a:p>
        </p:txBody>
      </p:sp>
      <p:sp>
        <p:nvSpPr>
          <p:cNvPr id="412" name="Shape 412"/>
          <p:cNvSpPr/>
          <p:nvPr/>
        </p:nvSpPr>
        <p:spPr>
          <a:xfrm>
            <a:off x="2521490" y="5673056"/>
            <a:ext cx="2129341" cy="2462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1600" i="1">
                <a:solidFill>
                  <a:srgbClr val="FF001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600" b="1" i="1" dirty="0">
                <a:solidFill>
                  <a:srgbClr val="FF0018"/>
                </a:solidFill>
              </a:rPr>
              <a:t>Exclusive neighbours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453443" y="730434"/>
            <a:ext cx="7777163" cy="1357322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5345" y="4448534"/>
            <a:ext cx="785818" cy="5160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1F22A1"/>
                </a:solidFill>
                <a:effectLst/>
                <a:uFillTx/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Direct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1F22A1"/>
              </a:solidFill>
              <a:effectLst/>
              <a:uFillTx/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3" name="Shape 416"/>
          <p:cNvSpPr/>
          <p:nvPr/>
        </p:nvSpPr>
        <p:spPr>
          <a:xfrm>
            <a:off x="590325" y="1236224"/>
            <a:ext cx="8352481" cy="724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</a:pPr>
            <a:r>
              <a:rPr sz="2000" b="1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Assumption: </a:t>
            </a:r>
            <a:r>
              <a:rPr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If two nodes are linked, each node attracts the other and makes the opposite node move to itself.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define the interaction patterns?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576790" y="3892608"/>
            <a:ext cx="6995605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en-US" sz="2000" b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Influence from </a:t>
            </a:r>
            <a:r>
              <a:rPr sz="2000" b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Direct </a:t>
            </a:r>
            <a:r>
              <a:rPr lang="en-US" sz="2000" b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Linked Nodes</a:t>
            </a:r>
            <a:r>
              <a:rPr sz="2000" b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: 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makes </a:t>
            </a:r>
            <a:r>
              <a:rPr sz="2000" b="1" i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u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and </a:t>
            </a:r>
            <a:r>
              <a:rPr sz="2000" b="1" i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v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</a:t>
            </a:r>
            <a:r>
              <a:rPr sz="2000" b="1" dirty="0">
                <a:solidFill>
                  <a:srgbClr val="1F22A1"/>
                </a:solidFill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closer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.</a:t>
            </a:r>
          </a:p>
        </p:txBody>
      </p:sp>
      <p:sp>
        <p:nvSpPr>
          <p:cNvPr id="418" name="Shape 418"/>
          <p:cNvSpPr/>
          <p:nvPr/>
        </p:nvSpPr>
        <p:spPr>
          <a:xfrm>
            <a:off x="576790" y="4396663"/>
            <a:ext cx="8352481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en-US" sz="2000" b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Influence from </a:t>
            </a:r>
            <a:r>
              <a:rPr sz="2000" b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Common neighbors: 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make </a:t>
            </a:r>
            <a:r>
              <a:rPr sz="2000" b="1" i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u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and </a:t>
            </a:r>
            <a:r>
              <a:rPr sz="2000" b="1" i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v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</a:t>
            </a:r>
            <a:r>
              <a:rPr sz="2000" b="1" dirty="0">
                <a:solidFill>
                  <a:srgbClr val="1F22A1"/>
                </a:solidFill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closer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.</a:t>
            </a:r>
          </a:p>
        </p:txBody>
      </p:sp>
      <p:sp>
        <p:nvSpPr>
          <p:cNvPr id="419" name="Shape 419"/>
          <p:cNvSpPr/>
          <p:nvPr/>
        </p:nvSpPr>
        <p:spPr>
          <a:xfrm>
            <a:off x="577237" y="4900719"/>
            <a:ext cx="8352481" cy="4001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en-US" sz="2000" b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Influence from </a:t>
            </a:r>
            <a:r>
              <a:rPr sz="2000" b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Exclusive neighbors: 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make </a:t>
            </a:r>
            <a:r>
              <a:rPr sz="2000" b="1" i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u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and </a:t>
            </a:r>
            <a:r>
              <a:rPr sz="2000" b="1" i="1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v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</a:t>
            </a:r>
            <a:r>
              <a:rPr sz="2000" b="1" dirty="0">
                <a:solidFill>
                  <a:srgbClr val="1F22A1"/>
                </a:solidFill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closer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</a:t>
            </a:r>
            <a:r>
              <a:rPr lang="en-US" sz="2000" b="1" dirty="0">
                <a:solidFill>
                  <a:srgbClr val="FF0000"/>
                </a:solidFill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OR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 </a:t>
            </a:r>
            <a:r>
              <a:rPr sz="2000" b="1" dirty="0">
                <a:solidFill>
                  <a:srgbClr val="1F22A1"/>
                </a:solidFill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f</a:t>
            </a:r>
            <a:r>
              <a:rPr lang="en-US" sz="2000" b="1" dirty="0">
                <a:solidFill>
                  <a:srgbClr val="1F22A1"/>
                </a:solidFill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a</a:t>
            </a:r>
            <a:r>
              <a:rPr sz="2000" b="1" dirty="0">
                <a:solidFill>
                  <a:srgbClr val="1F22A1"/>
                </a:solidFill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rther</a:t>
            </a:r>
            <a:r>
              <a:rPr sz="2000" dirty="0">
                <a:ea typeface="Arial" panose="020B0604020202020204"/>
                <a:cs typeface="Times New Roman" panose="02020603050405020304" pitchFamily="18" charset="0"/>
                <a:sym typeface="Arial" panose="020B0604020202020204"/>
              </a:rPr>
              <a:t>.</a:t>
            </a:r>
          </a:p>
        </p:txBody>
      </p:sp>
      <p:pic>
        <p:nvPicPr>
          <p:cNvPr id="420" name="InteractionPattern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46719" y="1643050"/>
            <a:ext cx="7737518" cy="19293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Shape 423"/>
          <p:cNvSpPr/>
          <p:nvPr/>
        </p:nvSpPr>
        <p:spPr>
          <a:xfrm>
            <a:off x="576790" y="1054563"/>
            <a:ext cx="6190654" cy="47827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>
              <a:defRPr sz="1800" b="0"/>
            </a:pPr>
            <a:endParaRPr sz="24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92496" y="2161650"/>
            <a:ext cx="285752" cy="552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cs typeface="Times New Roman" panose="02020603050405020304" pitchFamily="18" charset="0"/>
                <a:sym typeface="Georgia" panose="02040502050405020303"/>
              </a:rPr>
              <a:t>x</a:t>
            </a:r>
            <a:endParaRPr kumimoji="0" lang="zh-CN" altLang="en-US" sz="18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cs typeface="Times New Roman" panose="02020603050405020304" pitchFamily="18" charset="0"/>
              <a:sym typeface="Georgia" panose="02040502050405020303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Interaction Patterns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452900" y="873680"/>
            <a:ext cx="6190654" cy="46705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>
              <a:defRPr sz="1800" b="0"/>
            </a:pPr>
            <a:endParaRPr sz="2400" b="1" dirty="0"/>
          </a:p>
        </p:txBody>
      </p:sp>
      <p:sp>
        <p:nvSpPr>
          <p:cNvPr id="424" name="Shape 424"/>
          <p:cNvSpPr/>
          <p:nvPr/>
        </p:nvSpPr>
        <p:spPr>
          <a:xfrm>
            <a:off x="214282" y="3929066"/>
            <a:ext cx="3646216" cy="911300"/>
          </a:xfrm>
          <a:prstGeom prst="roundRect">
            <a:avLst>
              <a:gd name="adj" fmla="val 20904"/>
            </a:avLst>
          </a:prstGeom>
          <a:solidFill>
            <a:srgbClr val="FFC032">
              <a:alpha val="10000"/>
            </a:srgbClr>
          </a:solidFill>
          <a:ln w="25400">
            <a:solidFill>
              <a:srgbClr val="000000">
                <a:alpha val="10000"/>
              </a:srgbClr>
            </a:solidFill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185361" y="5160486"/>
            <a:ext cx="4257239" cy="1090514"/>
          </a:xfrm>
          <a:prstGeom prst="roundRect">
            <a:avLst>
              <a:gd name="adj" fmla="val 17469"/>
            </a:avLst>
          </a:prstGeom>
          <a:solidFill>
            <a:srgbClr val="FFC032">
              <a:alpha val="10000"/>
            </a:srgbClr>
          </a:solidFill>
          <a:ln w="25400">
            <a:solidFill>
              <a:srgbClr val="000000">
                <a:alpha val="10000"/>
              </a:srgbClr>
            </a:solidFill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4690329" y="4039602"/>
            <a:ext cx="4335342" cy="2094244"/>
          </a:xfrm>
          <a:prstGeom prst="roundRect">
            <a:avLst>
              <a:gd name="adj" fmla="val 9096"/>
            </a:avLst>
          </a:prstGeom>
          <a:solidFill>
            <a:srgbClr val="FFC032">
              <a:alpha val="10000"/>
            </a:srgbClr>
          </a:solidFill>
          <a:ln w="25400">
            <a:solidFill>
              <a:srgbClr val="000000">
                <a:alpha val="10000"/>
              </a:srgbClr>
            </a:solidFill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427" name="InteractionPattern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703241" y="1386594"/>
            <a:ext cx="7737518" cy="19293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9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347273" y="3465982"/>
            <a:ext cx="6190654" cy="2998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0" name="pasted-image.pdf"/>
          <p:cNvPicPr/>
          <p:nvPr/>
        </p:nvPicPr>
        <p:blipFill>
          <a:blip r:embed="rId4"/>
          <a:stretch>
            <a:fillRect/>
          </a:stretch>
        </p:blipFill>
        <p:spPr>
          <a:xfrm>
            <a:off x="239514" y="5213160"/>
            <a:ext cx="4123534" cy="4793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1" name="pasted-image.pdf"/>
          <p:cNvPicPr/>
          <p:nvPr/>
        </p:nvPicPr>
        <p:blipFill>
          <a:blip r:embed="rId5"/>
          <a:stretch>
            <a:fillRect/>
          </a:stretch>
        </p:blipFill>
        <p:spPr>
          <a:xfrm>
            <a:off x="1187115" y="5719263"/>
            <a:ext cx="3193531" cy="4733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2" name="pasted-image.pdf"/>
          <p:cNvPicPr/>
          <p:nvPr/>
        </p:nvPicPr>
        <p:blipFill>
          <a:blip r:embed="rId6"/>
          <a:stretch>
            <a:fillRect/>
          </a:stretch>
        </p:blipFill>
        <p:spPr>
          <a:xfrm>
            <a:off x="4739183" y="4136129"/>
            <a:ext cx="4237634" cy="5592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3" name="pasted-image.pdf"/>
          <p:cNvPicPr/>
          <p:nvPr/>
        </p:nvPicPr>
        <p:blipFill>
          <a:blip r:embed="rId7"/>
          <a:stretch>
            <a:fillRect/>
          </a:stretch>
        </p:blipFill>
        <p:spPr>
          <a:xfrm>
            <a:off x="5273675" y="4800598"/>
            <a:ext cx="3741648" cy="5722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4" name="pasted-image.pdf"/>
          <p:cNvPicPr/>
          <p:nvPr/>
        </p:nvPicPr>
        <p:blipFill>
          <a:blip r:embed="rId8"/>
          <a:stretch>
            <a:fillRect/>
          </a:stretch>
        </p:blipFill>
        <p:spPr>
          <a:xfrm>
            <a:off x="4794455" y="5552753"/>
            <a:ext cx="4165533" cy="4793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5" name="pasted-image.pdf"/>
          <p:cNvPicPr/>
          <p:nvPr/>
        </p:nvPicPr>
        <p:blipFill>
          <a:blip r:embed="rId9"/>
          <a:stretch>
            <a:fillRect/>
          </a:stretch>
        </p:blipFill>
        <p:spPr>
          <a:xfrm>
            <a:off x="338006" y="4143380"/>
            <a:ext cx="3448176" cy="4531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143636" y="1518708"/>
            <a:ext cx="285752" cy="552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Georgia" panose="02040502050405020303"/>
              </a:rPr>
              <a:t>x</a:t>
            </a:r>
            <a:endParaRPr kumimoji="0" lang="zh-CN" altLang="en-US" sz="18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Georgia" panose="02040502050405020303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86116" y="5572140"/>
            <a:ext cx="857256" cy="158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/>
          <p:cNvCxnSpPr/>
          <p:nvPr/>
        </p:nvCxnSpPr>
        <p:spPr>
          <a:xfrm>
            <a:off x="3286116" y="6143644"/>
            <a:ext cx="857256" cy="158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连接符 21"/>
          <p:cNvCxnSpPr/>
          <p:nvPr/>
        </p:nvCxnSpPr>
        <p:spPr>
          <a:xfrm>
            <a:off x="8286776" y="4572008"/>
            <a:ext cx="571504" cy="158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连接符 22"/>
          <p:cNvCxnSpPr/>
          <p:nvPr/>
        </p:nvCxnSpPr>
        <p:spPr>
          <a:xfrm>
            <a:off x="8358214" y="5214950"/>
            <a:ext cx="571504" cy="158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文本框 19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184690" y="2279505"/>
            <a:ext cx="2712958" cy="66018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lvl="0">
              <a:defRPr sz="1800"/>
            </a:pPr>
            <a:r>
              <a:rPr sz="2000">
                <a:latin typeface="+mn-lt"/>
              </a:rPr>
              <a:t>Compute Jaccard distance for each edge</a:t>
            </a:r>
          </a:p>
        </p:txBody>
      </p:sp>
      <p:pic>
        <p:nvPicPr>
          <p:cNvPr id="440" name="wgDynamics2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21746" y="3604852"/>
            <a:ext cx="8836253" cy="21445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1" name="Shape 441"/>
          <p:cNvSpPr/>
          <p:nvPr/>
        </p:nvSpPr>
        <p:spPr>
          <a:xfrm>
            <a:off x="3244646" y="2288652"/>
            <a:ext cx="2712957" cy="6771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lvl="0">
              <a:defRPr sz="1800"/>
            </a:pPr>
            <a:r>
              <a:rPr sz="2000" dirty="0">
                <a:latin typeface="+mn-lt"/>
              </a:rPr>
              <a:t>Investigate </a:t>
            </a:r>
            <a:r>
              <a:rPr lang="en-US" sz="2000" dirty="0">
                <a:latin typeface="+mn-lt"/>
              </a:rPr>
              <a:t>the change of distance of </a:t>
            </a:r>
            <a:r>
              <a:rPr sz="2000" dirty="0">
                <a:latin typeface="+mn-lt"/>
              </a:rPr>
              <a:t>each edge </a:t>
            </a:r>
            <a:r>
              <a:rPr dirty="0">
                <a:latin typeface="+mn-lt"/>
              </a:rPr>
              <a:t> </a:t>
            </a:r>
          </a:p>
        </p:txBody>
      </p:sp>
      <p:sp>
        <p:nvSpPr>
          <p:cNvPr id="442" name="Shape 442"/>
          <p:cNvSpPr/>
          <p:nvPr/>
        </p:nvSpPr>
        <p:spPr>
          <a:xfrm>
            <a:off x="6321965" y="2288652"/>
            <a:ext cx="2712957" cy="66018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lvl="0" algn="ctr">
              <a:lnSpc>
                <a:spcPct val="110000"/>
              </a:lnSpc>
              <a:spcBef>
                <a:spcPts val="700"/>
              </a:spcBef>
            </a:pP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Cut off the edges with distance of 1</a:t>
            </a:r>
          </a:p>
        </p:txBody>
      </p:sp>
      <p:sp>
        <p:nvSpPr>
          <p:cNvPr id="443" name="Shape 443"/>
          <p:cNvSpPr/>
          <p:nvPr/>
        </p:nvSpPr>
        <p:spPr>
          <a:xfrm>
            <a:off x="184691" y="1644909"/>
            <a:ext cx="2712957" cy="3216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lvl="0">
              <a:defRPr sz="1800" b="0"/>
            </a:pPr>
            <a:r>
              <a:rPr lang="en-US" sz="2000" b="1" dirty="0">
                <a:latin typeface="+mn-lt"/>
              </a:rPr>
              <a:t>P1: </a:t>
            </a:r>
            <a:r>
              <a:rPr sz="2000" b="1" dirty="0">
                <a:latin typeface="+mn-lt"/>
              </a:rPr>
              <a:t>Initialization</a:t>
            </a:r>
          </a:p>
        </p:txBody>
      </p:sp>
      <p:sp>
        <p:nvSpPr>
          <p:cNvPr id="444" name="Shape 444"/>
          <p:cNvSpPr/>
          <p:nvPr/>
        </p:nvSpPr>
        <p:spPr>
          <a:xfrm>
            <a:off x="2957207" y="1677451"/>
            <a:ext cx="2712957" cy="3216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lvl="0">
              <a:defRPr sz="1800" b="0"/>
            </a:pPr>
            <a:r>
              <a:rPr lang="en-US" sz="2000" b="1" dirty="0">
                <a:latin typeface="+mn-lt"/>
              </a:rPr>
              <a:t>P2: </a:t>
            </a:r>
            <a:r>
              <a:rPr sz="2000" b="1" dirty="0">
                <a:latin typeface="+mn-lt"/>
              </a:rPr>
              <a:t>Dynamics</a:t>
            </a:r>
          </a:p>
        </p:txBody>
      </p:sp>
      <p:sp>
        <p:nvSpPr>
          <p:cNvPr id="445" name="Shape 445"/>
          <p:cNvSpPr/>
          <p:nvPr/>
        </p:nvSpPr>
        <p:spPr>
          <a:xfrm>
            <a:off x="6029041" y="1677451"/>
            <a:ext cx="2948731" cy="32162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</a:lstStyle>
          <a:p>
            <a:pPr lvl="0">
              <a:defRPr sz="1800" b="0"/>
            </a:pPr>
            <a:r>
              <a:rPr lang="en-US" sz="2000" b="1" dirty="0">
                <a:latin typeface="+mn-lt"/>
              </a:rPr>
              <a:t>P3: </a:t>
            </a:r>
            <a:r>
              <a:rPr sz="2000" b="1" dirty="0">
                <a:latin typeface="+mn-lt"/>
              </a:rPr>
              <a:t>Communit</a:t>
            </a:r>
            <a:r>
              <a:rPr lang="en-US" sz="2000" b="1" dirty="0">
                <a:latin typeface="+mn-lt"/>
              </a:rPr>
              <a:t>y</a:t>
            </a:r>
            <a:r>
              <a:rPr sz="2000" b="1" dirty="0">
                <a:latin typeface="+mn-lt"/>
              </a:rPr>
              <a:t> Detection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3443" y="177710"/>
            <a:ext cx="7035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Detection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Simulating Distance Dynamics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20.tif" descr="C:\Users\Administrator\Desktop\ATTRACTOR\parameter_sensity.tiff"/>
          <p:cNvPicPr/>
          <p:nvPr/>
        </p:nvPicPr>
        <p:blipFill>
          <a:blip r:embed="rId2"/>
          <a:stretch>
            <a:fillRect/>
          </a:stretch>
        </p:blipFill>
        <p:spPr>
          <a:xfrm>
            <a:off x="725388" y="3868245"/>
            <a:ext cx="7859101" cy="1961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1" name="Shape 451"/>
          <p:cNvSpPr/>
          <p:nvPr/>
        </p:nvSpPr>
        <p:spPr>
          <a:xfrm>
            <a:off x="462346" y="1538110"/>
            <a:ext cx="7991226" cy="18466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sz="2000" b="1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Cohesion parameter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zh-CN" sz="2000" b="1" dirty="0"/>
              <a:t>λ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</a:p>
          <a:p>
            <a:pPr marL="581660" lvl="1" indent="-200660"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Large </a:t>
            </a:r>
            <a:r>
              <a:rPr lang="en-US" altLang="zh-CN" sz="2000" b="1" dirty="0"/>
              <a:t>λ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produces </a:t>
            </a:r>
            <a:r>
              <a:rPr lang="en-US"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small-size 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communities and small </a:t>
            </a:r>
            <a:r>
              <a:rPr lang="en-US" altLang="zh-CN" sz="2000" b="1" dirty="0"/>
              <a:t>λ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yields large</a:t>
            </a:r>
            <a:r>
              <a:rPr lang="en-US"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-size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communities.</a:t>
            </a:r>
          </a:p>
          <a:p>
            <a:pPr marL="581660" lvl="1" indent="-200660"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xperiments demonstrate </a:t>
            </a:r>
            <a:r>
              <a:rPr sz="2000" i="1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Attractor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can achieve </a:t>
            </a:r>
            <a:r>
              <a:rPr lang="en-US"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stable 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high-quality result when cohesion parameter </a:t>
            </a:r>
            <a:r>
              <a:rPr lang="en-US" altLang="zh-CN" sz="2000" b="1" dirty="0"/>
              <a:t>λ</a:t>
            </a:r>
            <a:r>
              <a:rPr sz="2000" dirty="0"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is within </a:t>
            </a:r>
            <a:r>
              <a:rPr sz="2000" b="1" dirty="0">
                <a:solidFill>
                  <a:srgbClr val="1F22A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[0.4 0.6].</a:t>
            </a:r>
          </a:p>
        </p:txBody>
      </p:sp>
      <p:sp>
        <p:nvSpPr>
          <p:cNvPr id="453" name="Shape 453"/>
          <p:cNvSpPr/>
          <p:nvPr/>
        </p:nvSpPr>
        <p:spPr>
          <a:xfrm>
            <a:off x="462346" y="1028073"/>
            <a:ext cx="7644211" cy="38593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>
              <a:defRPr sz="1800" b="0"/>
            </a:pPr>
            <a:endParaRPr sz="2400" b="1" dirty="0">
              <a:latin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3443" y="177710"/>
            <a:ext cx="7035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Parameterization: cohesion parameter </a:t>
            </a:r>
            <a:r>
              <a:rPr lang="el-GR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1990778" y="5591860"/>
            <a:ext cx="925460" cy="412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defRPr sz="22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>
              <a:defRPr sz="1800" b="0"/>
            </a:pPr>
            <a:r>
              <a:rPr sz="2200" b="1"/>
              <a:t>noise</a:t>
            </a:r>
          </a:p>
        </p:txBody>
      </p:sp>
      <p:sp>
        <p:nvSpPr>
          <p:cNvPr id="461" name="Shape 461"/>
          <p:cNvSpPr/>
          <p:nvPr/>
        </p:nvSpPr>
        <p:spPr>
          <a:xfrm>
            <a:off x="6660232" y="5587481"/>
            <a:ext cx="1093579" cy="412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defRPr sz="2200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lvl="0">
              <a:defRPr sz="1800" b="0"/>
            </a:pPr>
            <a:r>
              <a:rPr sz="2200" b="1" dirty="0"/>
              <a:t>density</a:t>
            </a:r>
          </a:p>
        </p:txBody>
      </p:sp>
      <p:pic>
        <p:nvPicPr>
          <p:cNvPr id="9" name="LFR1.png"/>
          <p:cNvPicPr/>
          <p:nvPr/>
        </p:nvPicPr>
        <p:blipFill>
          <a:blip r:embed="rId2"/>
          <a:srcRect l="157" r="157"/>
          <a:stretch>
            <a:fillRect/>
          </a:stretch>
        </p:blipFill>
        <p:spPr>
          <a:xfrm>
            <a:off x="290334" y="1984252"/>
            <a:ext cx="4192339" cy="34107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LFR2.png"/>
          <p:cNvPicPr/>
          <p:nvPr/>
        </p:nvPicPr>
        <p:blipFill>
          <a:blip r:embed="rId3" cstate="print"/>
          <a:srcRect l="225" r="225"/>
          <a:stretch>
            <a:fillRect/>
          </a:stretch>
        </p:blipFill>
        <p:spPr>
          <a:xfrm>
            <a:off x="4716016" y="1963127"/>
            <a:ext cx="4187406" cy="34067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519540" y="207278"/>
            <a:ext cx="7035849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– comparison on synthetic data</a:t>
            </a:r>
          </a:p>
          <a:p>
            <a:pPr>
              <a:spcBef>
                <a:spcPct val="20000"/>
              </a:spcBef>
            </a:pP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alNetworkTable1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298337" y="1732636"/>
            <a:ext cx="8586668" cy="18722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" name="RealNetworkTable2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38750" y="4612956"/>
            <a:ext cx="8572115" cy="1656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Shape 166"/>
          <p:cNvSpPr/>
          <p:nvPr/>
        </p:nvSpPr>
        <p:spPr>
          <a:xfrm>
            <a:off x="333677" y="1140961"/>
            <a:ext cx="4032448" cy="535850"/>
          </a:xfrm>
          <a:prstGeom prst="rect">
            <a:avLst/>
          </a:prstGeom>
          <a:ln w="12700">
            <a:miter lim="400000"/>
          </a:ln>
        </p:spPr>
        <p:txBody>
          <a:bodyPr wrap="square" lIns="65023" tIns="65023" rIns="65023" bIns="65023">
            <a:spAutoFit/>
          </a:bodyPr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 algn="l">
              <a:defRPr sz="1800" b="0"/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 networks</a:t>
            </a:r>
          </a:p>
        </p:txBody>
      </p:sp>
      <p:sp>
        <p:nvSpPr>
          <p:cNvPr id="14" name="Shape 167"/>
          <p:cNvSpPr/>
          <p:nvPr/>
        </p:nvSpPr>
        <p:spPr>
          <a:xfrm>
            <a:off x="358707" y="3931265"/>
            <a:ext cx="7704856" cy="574514"/>
          </a:xfrm>
          <a:prstGeom prst="rect">
            <a:avLst/>
          </a:prstGeom>
          <a:ln w="12700">
            <a:miter lim="400000"/>
          </a:ln>
        </p:spPr>
        <p:txBody>
          <a:bodyPr wrap="square" lIns="65023" tIns="65023" rIns="65023" bIns="65023">
            <a:spAutoFit/>
          </a:bodyPr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 algn="l">
              <a:defRPr sz="1800" b="0"/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networks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3443" y="177710"/>
            <a:ext cx="703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– comparison on real data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17076" y="2782669"/>
            <a:ext cx="590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</a:rPr>
              <a:t>Graph</a:t>
            </a:r>
            <a:r>
              <a:rPr lang="zh-CN" altLang="en-US" sz="3600" b="1" dirty="0">
                <a:solidFill>
                  <a:srgbClr val="0000FF"/>
                </a:solidFill>
              </a:rPr>
              <a:t> </a:t>
            </a:r>
            <a:r>
              <a:rPr lang="en-US" altLang="zh-CN" sz="3600" b="1" dirty="0">
                <a:solidFill>
                  <a:srgbClr val="0000FF"/>
                </a:solidFill>
              </a:rPr>
              <a:t>Embedding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4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00019" y="955037"/>
            <a:ext cx="84468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Origin of Graph Theory:</a:t>
            </a:r>
          </a:p>
          <a:p>
            <a:r>
              <a:rPr lang="en-US" altLang="zh-CN" sz="2000" dirty="0">
                <a:solidFill>
                  <a:srgbClr val="545454"/>
                </a:solidFill>
              </a:rPr>
              <a:t>	 </a:t>
            </a:r>
            <a:r>
              <a:rPr lang="en-US" altLang="zh-CN" sz="2000" b="1" dirty="0">
                <a:solidFill>
                  <a:srgbClr val="545454"/>
                </a:solidFill>
              </a:rPr>
              <a:t>Seven Bridges of </a:t>
            </a:r>
            <a:r>
              <a:rPr lang="en-US" altLang="zh-CN" sz="2000" b="1" dirty="0" err="1">
                <a:solidFill>
                  <a:srgbClr val="545454"/>
                </a:solidFill>
              </a:rPr>
              <a:t>Königsberg</a:t>
            </a:r>
            <a:r>
              <a:rPr lang="en-US" altLang="zh-CN" sz="2000" b="1" dirty="0">
                <a:solidFill>
                  <a:srgbClr val="545454"/>
                </a:solidFill>
              </a:rPr>
              <a:t> </a:t>
            </a:r>
            <a:r>
              <a:rPr lang="en-US" altLang="zh-CN" sz="2000" dirty="0">
                <a:solidFill>
                  <a:srgbClr val="545454"/>
                </a:solidFill>
              </a:rPr>
              <a:t>(proposed by </a:t>
            </a:r>
            <a:r>
              <a:rPr lang="en-US" altLang="zh-CN" sz="2000" dirty="0"/>
              <a:t>Leonhard Euler(</a:t>
            </a:r>
            <a:r>
              <a:rPr lang="zh-CN" altLang="en-US" sz="2000" dirty="0"/>
              <a:t>欧拉</a:t>
            </a:r>
            <a:r>
              <a:rPr lang="en-US" altLang="zh-CN" sz="2000" dirty="0"/>
              <a:t>)</a:t>
            </a:r>
            <a:r>
              <a:rPr lang="en-US" altLang="zh-CN" sz="2000" b="1" dirty="0">
                <a:solidFill>
                  <a:srgbClr val="545454"/>
                </a:solidFill>
              </a:rPr>
              <a:t>)</a:t>
            </a:r>
            <a:endParaRPr lang="zh-CN" altLang="en-US" sz="20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66" y="2165087"/>
            <a:ext cx="1603707" cy="21674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1121" y="5023455"/>
            <a:ext cx="8535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city of </a:t>
            </a:r>
            <a:r>
              <a:rPr lang="en-US" altLang="zh-CN" dirty="0" err="1">
                <a:hlinkClick r:id="rId3" tooltip="Königsberg"/>
              </a:rPr>
              <a:t>Königsberg</a:t>
            </a:r>
            <a:r>
              <a:rPr lang="en-US" altLang="zh-CN" dirty="0"/>
              <a:t> in </a:t>
            </a:r>
            <a:r>
              <a:rPr lang="en-US" altLang="zh-CN" dirty="0">
                <a:hlinkClick r:id="rId4" tooltip="Kingdom of Prussia"/>
              </a:rPr>
              <a:t>Prussia</a:t>
            </a:r>
            <a:r>
              <a:rPr lang="en-US" altLang="zh-CN" dirty="0"/>
              <a:t> (now </a:t>
            </a:r>
            <a:r>
              <a:rPr lang="en-US" altLang="zh-CN" dirty="0">
                <a:hlinkClick r:id="rId5" tooltip="Kaliningrad"/>
              </a:rPr>
              <a:t>Kaliningrad</a:t>
            </a:r>
            <a:r>
              <a:rPr lang="en-US" altLang="zh-CN" dirty="0"/>
              <a:t>, </a:t>
            </a:r>
            <a:r>
              <a:rPr lang="en-US" altLang="zh-CN" dirty="0">
                <a:hlinkClick r:id="rId6" tooltip="Russia"/>
              </a:rPr>
              <a:t>Russia</a:t>
            </a:r>
            <a:r>
              <a:rPr lang="en-US" altLang="zh-CN" dirty="0"/>
              <a:t>) was set on both sides of the </a:t>
            </a:r>
            <a:r>
              <a:rPr lang="en-US" altLang="zh-CN" dirty="0" err="1">
                <a:hlinkClick r:id="rId7" tooltip="Pregolya"/>
              </a:rPr>
              <a:t>Pregel</a:t>
            </a:r>
            <a:r>
              <a:rPr lang="en-US" altLang="zh-CN" dirty="0">
                <a:hlinkClick r:id="rId7" tooltip="Pregolya"/>
              </a:rPr>
              <a:t> River</a:t>
            </a:r>
            <a:r>
              <a:rPr lang="en-US" altLang="zh-CN" dirty="0"/>
              <a:t>, and included two large islands which were connected to each other, or to the two mainland portions of the city, by seven bridges. The problem was to devise a walk through the city that </a:t>
            </a:r>
            <a:r>
              <a:rPr lang="en-US" altLang="zh-CN" b="1" dirty="0">
                <a:solidFill>
                  <a:srgbClr val="C00000"/>
                </a:solidFill>
              </a:rPr>
              <a:t>would cross each of those bridges once and only once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4" y="2090732"/>
            <a:ext cx="2876551" cy="226695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91967" y="435768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i="1" dirty="0"/>
              <a:t>--wiki</a:t>
            </a:r>
            <a:endParaRPr lang="zh-CN" altLang="en-US" i="1" dirty="0"/>
          </a:p>
        </p:txBody>
      </p:sp>
      <p:sp>
        <p:nvSpPr>
          <p:cNvPr id="16" name="右箭头 15"/>
          <p:cNvSpPr/>
          <p:nvPr/>
        </p:nvSpPr>
        <p:spPr>
          <a:xfrm>
            <a:off x="4579012" y="3140968"/>
            <a:ext cx="792088" cy="21570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00019" y="156357"/>
            <a:ext cx="701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billions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intractable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2" y="3429000"/>
            <a:ext cx="8083309" cy="30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24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7792" y="709305"/>
            <a:ext cx="81884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graph embeddings is to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each node into a low-dimensional space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(non-Euclidean) properties: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numbering is arbitrary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 has arbitrary size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complex structure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the similarity between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 network information and generate node representation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216531-A0D0-42AA-86D9-9431C1FFB5FE}"/>
              </a:ext>
            </a:extLst>
          </p:cNvPr>
          <p:cNvGrpSpPr/>
          <p:nvPr/>
        </p:nvGrpSpPr>
        <p:grpSpPr>
          <a:xfrm>
            <a:off x="405245" y="4439612"/>
            <a:ext cx="8333509" cy="2111889"/>
            <a:chOff x="477792" y="4723497"/>
            <a:chExt cx="7873728" cy="162533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5A8071C-FCA5-45E7-AD63-83D4B5FE5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792" y="4837922"/>
              <a:ext cx="2226203" cy="151090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48CAC08-05E0-447B-B9C1-5E310F85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6747" y="4723497"/>
              <a:ext cx="5594773" cy="1572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8442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Walk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 it is a combination of sampling on the graph by random walk + word2vec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walk: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2" y="3429000"/>
            <a:ext cx="3606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40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Walk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 it is a combination of sampling on the graph by random walk + word2vec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223" y="3429000"/>
            <a:ext cx="5727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06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4" y="1268359"/>
            <a:ext cx="8312958" cy="49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57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7" y="1166153"/>
            <a:ext cx="8106311" cy="30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27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9" y="1443500"/>
            <a:ext cx="8666208" cy="425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23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94" y="1178634"/>
            <a:ext cx="7530957" cy="51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3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55" y="1001429"/>
            <a:ext cx="7332435" cy="52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4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9" y="1196920"/>
            <a:ext cx="7789608" cy="48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2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310151" y="1672070"/>
            <a:ext cx="1048296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 dirty="0">
                <a:latin typeface="Arial" panose="020B0604020202020204" pitchFamily="34" charset="0"/>
              </a:rPr>
              <a:t>Vertex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306403" y="1672070"/>
            <a:ext cx="122483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Element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908909" y="2205470"/>
            <a:ext cx="2620739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Element’s Attributes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258341" y="2738870"/>
            <a:ext cx="2271307" cy="646331"/>
          </a:xfrm>
          <a:prstGeom prst="rect">
            <a:avLst/>
          </a:prstGeom>
          <a:solidFill>
            <a:schemeClr val="bg2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Relation Between</a:t>
            </a:r>
          </a:p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Two Elements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338691" y="3500870"/>
            <a:ext cx="2176671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Type Of Relation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229258" y="2205470"/>
            <a:ext cx="1681641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>
                <a:latin typeface="Arial" panose="020B0604020202020204" pitchFamily="34" charset="0"/>
              </a:rPr>
              <a:t>Vertex Label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247854" y="3500870"/>
            <a:ext cx="1536044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>
                <a:latin typeface="Arial" panose="020B0604020202020204" pitchFamily="34" charset="0"/>
              </a:rPr>
              <a:t>Edge Label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338978" y="2738870"/>
            <a:ext cx="822621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>
                <a:latin typeface="Arial" panose="020B0604020202020204" pitchFamily="34" charset="0"/>
              </a:rPr>
              <a:t>Edge</a:t>
            </a: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2432129" y="1214869"/>
            <a:ext cx="21038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sz="2000" b="1" u="sng" dirty="0">
                <a:latin typeface="Arial" panose="020B0604020202020204" pitchFamily="34" charset="0"/>
              </a:rPr>
              <a:t>Data Instance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4765501" y="1214869"/>
            <a:ext cx="2329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 sz="2000" b="1" u="sng">
                <a:latin typeface="Arial" panose="020B0604020202020204" pitchFamily="34" charset="0"/>
              </a:rPr>
              <a:t>Graph Instance</a:t>
            </a:r>
          </a:p>
        </p:txBody>
      </p:sp>
      <p:sp>
        <p:nvSpPr>
          <p:cNvPr id="20" name="AutoShape 14"/>
          <p:cNvSpPr>
            <a:spLocks noChangeArrowheads="1"/>
          </p:cNvSpPr>
          <p:nvPr/>
        </p:nvSpPr>
        <p:spPr bwMode="auto">
          <a:xfrm>
            <a:off x="4685490" y="1748271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2086414" y="4110470"/>
            <a:ext cx="242418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Relation between a Set of Elements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5240416" y="4110470"/>
            <a:ext cx="1594283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>
                <a:latin typeface="Arial" panose="020B0604020202020204" pitchFamily="34" charset="0"/>
              </a:rPr>
              <a:t>Hyper Edge</a:t>
            </a: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1813929" y="3958069"/>
            <a:ext cx="5154121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4685490" y="2278496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5" name="AutoShape 19"/>
          <p:cNvSpPr>
            <a:spLocks noChangeArrowheads="1"/>
          </p:cNvSpPr>
          <p:nvPr/>
        </p:nvSpPr>
        <p:spPr bwMode="auto">
          <a:xfrm>
            <a:off x="4685490" y="2815071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6" name="AutoShape 20"/>
          <p:cNvSpPr>
            <a:spLocks noChangeArrowheads="1"/>
          </p:cNvSpPr>
          <p:nvPr/>
        </p:nvSpPr>
        <p:spPr bwMode="auto">
          <a:xfrm>
            <a:off x="4685490" y="3577071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4685490" y="4186671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918106" y="5386165"/>
            <a:ext cx="7939888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rtl="0">
              <a:defRPr/>
            </a:pPr>
            <a:r>
              <a:rPr lang="en-US" sz="2000" dirty="0"/>
              <a:t>Provide enormous flexibility for modeling the underlying data as they allow the modeler to decide on what the </a:t>
            </a:r>
            <a:r>
              <a:rPr lang="en-US" sz="2000" u="sng" dirty="0">
                <a:solidFill>
                  <a:srgbClr val="0000FF"/>
                </a:solidFill>
              </a:rPr>
              <a:t>elements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should be and the type of </a:t>
            </a:r>
            <a:r>
              <a:rPr lang="en-US" sz="2000" u="sng" dirty="0">
                <a:solidFill>
                  <a:srgbClr val="0000FF"/>
                </a:solidFill>
              </a:rPr>
              <a:t>relations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to be modeled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07490" y="163784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Network/Graph – construct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92840" y="1001429"/>
            <a:ext cx="8350467" cy="441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7792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23" y="890213"/>
            <a:ext cx="5295900" cy="3924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23" y="4717829"/>
            <a:ext cx="5321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09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F74D824-8456-4025-9C10-BB516E5F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10" y="148379"/>
            <a:ext cx="7886700" cy="644101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Node2vec: unsupervised features learning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22EEC1-2256-4F84-9925-A38E3E75354B}"/>
              </a:ext>
            </a:extLst>
          </p:cNvPr>
          <p:cNvSpPr txBox="1"/>
          <p:nvPr/>
        </p:nvSpPr>
        <p:spPr>
          <a:xfrm>
            <a:off x="486409" y="973834"/>
            <a:ext cx="8176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embedding of nodes to d-dimensions that preserves similarity.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Learn node embedding such that nearby nodes are close together.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node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define nearby nodes? 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𝑢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by some strategy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18E7A06-E6AE-4B3B-B409-3C319C91B4EB}"/>
                  </a:ext>
                </a:extLst>
              </p:cNvPr>
              <p:cNvSpPr txBox="1"/>
              <p:nvPr/>
            </p:nvSpPr>
            <p:spPr>
              <a:xfrm>
                <a:off x="592667" y="3586481"/>
                <a:ext cx="81766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G=(V,E)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 is to learn: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→ℝ</a:t>
                </a:r>
                <a14:m>
                  <m:oMath xmlns:m="http://schemas.openxmlformats.org/officeDocument/2006/math">
                    <m:r>
                      <a:rPr lang="en-US" altLang="zh-CN" sz="2400" i="1" baseline="30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node u, we want to learn feature representation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that is predictive of nodes in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neighborhood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18E7A06-E6AE-4B3B-B409-3C319C91B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3586481"/>
                <a:ext cx="8176683" cy="2308324"/>
              </a:xfrm>
              <a:prstGeom prst="rect">
                <a:avLst/>
              </a:prstGeom>
              <a:blipFill>
                <a:blip r:embed="rId2"/>
                <a:stretch>
                  <a:fillRect l="-969" t="-2111" r="-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DFF70C16-7114-4AE4-A00A-F4F1915D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10" y="5263146"/>
            <a:ext cx="3640820" cy="6210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743A043-F1DC-4661-A10D-FDB882145662}"/>
              </a:ext>
            </a:extLst>
          </p:cNvPr>
          <p:cNvSpPr txBox="1"/>
          <p:nvPr/>
        </p:nvSpPr>
        <p:spPr>
          <a:xfrm>
            <a:off x="592667" y="6306403"/>
            <a:ext cx="7958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i="0" u="none" strike="noStrike" baseline="0" dirty="0">
                <a:latin typeface="ArialMT"/>
              </a:rPr>
              <a:t>node2vec: Scalable Feature Learning for Networks. A. Grover, J. </a:t>
            </a:r>
            <a:r>
              <a:rPr lang="en-US" altLang="zh-CN" sz="1600" b="0" i="0" u="none" strike="noStrike" baseline="0" dirty="0" err="1">
                <a:latin typeface="ArialMT"/>
              </a:rPr>
              <a:t>Leskovec</a:t>
            </a:r>
            <a:r>
              <a:rPr lang="en-US" altLang="zh-CN" sz="1600" b="0" i="0" u="none" strike="noStrike" baseline="0" dirty="0">
                <a:latin typeface="ArialMT"/>
              </a:rPr>
              <a:t>. KDD 2016</a:t>
            </a:r>
            <a:endParaRPr lang="zh-CN" altLang="en-US" sz="1600" b="0" i="0" u="none" strike="noStrike" baseline="0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070199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C5202FC7-5912-48C1-B813-46B8EB33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10" y="148379"/>
            <a:ext cx="7886700" cy="644101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Node2vec: unsupervised features learning</a:t>
            </a: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70EAC5-5B3B-4CBB-AF01-1EB9AB377987}"/>
              </a:ext>
            </a:extLst>
          </p:cNvPr>
          <p:cNvSpPr txBox="1"/>
          <p:nvPr/>
        </p:nvSpPr>
        <p:spPr>
          <a:xfrm>
            <a:off x="486410" y="869927"/>
            <a:ext cx="79247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Find embedding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that predicts nearby nodes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 conditional likelihood factorizes:</a:t>
            </a: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altLang="zh-CN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</a:t>
            </a:r>
            <a:r>
              <a:rPr lang="en-US" altLang="zh-CN" sz="2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𝑢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using stochastic gradient descent.</a:t>
            </a:r>
            <a:endParaRPr lang="zh-CN" altLang="en-US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C6BBD81-6EC8-42A5-8344-6E3FDC74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7" y="2226895"/>
            <a:ext cx="4456854" cy="5802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BEA6D9-1F6B-4AB9-95F2-6BC905E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054" y="3429000"/>
            <a:ext cx="4517814" cy="6808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68195A-416B-41DB-A120-9A54A5AE73E8}"/>
              </a:ext>
            </a:extLst>
          </p:cNvPr>
          <p:cNvSpPr txBox="1"/>
          <p:nvPr/>
        </p:nvSpPr>
        <p:spPr>
          <a:xfrm>
            <a:off x="787822" y="5366245"/>
            <a:ext cx="732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determine N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(u)?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83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2679A08-4DB1-4EA8-BCC3-E83F3134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10" y="148379"/>
            <a:ext cx="7886700" cy="644101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Node2vec: unsupervised features learning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80BC5D-5444-42B0-93FC-B2352E03B9E4}"/>
              </a:ext>
            </a:extLst>
          </p:cNvPr>
          <p:cNvSpPr txBox="1"/>
          <p:nvPr/>
        </p:nvSpPr>
        <p:spPr>
          <a:xfrm>
            <a:off x="692996" y="792480"/>
            <a:ext cx="732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determine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(u)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456247-43F5-490D-BB52-E7139282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94" y="1436581"/>
            <a:ext cx="5500136" cy="19924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82D93A-0B2C-4CA3-BF4F-77BF886C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12" y="3871244"/>
            <a:ext cx="3402468" cy="4616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9CBB89-D1B4-40BF-8AE9-FB461F9B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12" y="4719093"/>
            <a:ext cx="3402468" cy="48936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BE7CA4D-5F4A-4F3A-AD55-0053C7773549}"/>
              </a:ext>
            </a:extLst>
          </p:cNvPr>
          <p:cNvSpPr txBox="1"/>
          <p:nvPr/>
        </p:nvSpPr>
        <p:spPr>
          <a:xfrm>
            <a:off x="4665556" y="3871244"/>
            <a:ext cx="3349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microscopic view</a:t>
            </a:r>
            <a:endParaRPr lang="zh-CN" altLang="en-US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520F74-7E72-4C0E-B8F5-E4D8B19A59B8}"/>
              </a:ext>
            </a:extLst>
          </p:cNvPr>
          <p:cNvSpPr txBox="1"/>
          <p:nvPr/>
        </p:nvSpPr>
        <p:spPr>
          <a:xfrm>
            <a:off x="4665555" y="4778119"/>
            <a:ext cx="3349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macroscopic view</a:t>
            </a:r>
            <a:endParaRPr lang="zh-CN" altLang="en-US" sz="24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87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F6C1F-3640-4B57-BB22-1ADDB3290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2907"/>
            <a:ext cx="7886700" cy="36640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parameters:</a:t>
            </a:r>
            <a:endParaRPr lang="zh-CN" alt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parameter </a:t>
            </a:r>
            <a:r>
              <a:rPr lang="en-US" altLang="zh-CN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2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back to the previous node</a:t>
            </a:r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In-out parameter </a:t>
            </a:r>
            <a:r>
              <a:rPr lang="en-US" altLang="zh-CN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2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 outwards (DFS) vs. inwards (BFS)</a:t>
            </a:r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Intuitively,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“ratio” of BFS vs. DFS</a:t>
            </a:r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1116533-928D-4C73-9AE4-A583334E8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10" y="148379"/>
            <a:ext cx="7886700" cy="644101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Node2vec: unsupervised features learning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04BB81-4F77-4775-95E7-2A38A5B1A570}"/>
              </a:ext>
            </a:extLst>
          </p:cNvPr>
          <p:cNvSpPr txBox="1"/>
          <p:nvPr/>
        </p:nvSpPr>
        <p:spPr>
          <a:xfrm>
            <a:off x="2499361" y="934720"/>
            <a:ext cx="437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BFS and DFS</a:t>
            </a:r>
            <a:endParaRPr lang="zh-CN" altLang="en-US" sz="2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085CB3-70FA-4EEE-9407-CF0500178305}"/>
              </a:ext>
            </a:extLst>
          </p:cNvPr>
          <p:cNvSpPr txBox="1"/>
          <p:nvPr/>
        </p:nvSpPr>
        <p:spPr>
          <a:xfrm>
            <a:off x="628650" y="1396385"/>
            <a:ext cx="78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Biased random walk </a:t>
            </a:r>
            <a:r>
              <a:rPr lang="en-US" altLang="zh-CN" sz="2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given a node </a:t>
            </a:r>
            <a:r>
              <a:rPr lang="zh-CN" alt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𝑢 </a:t>
            </a:r>
            <a:r>
              <a:rPr lang="en-US" altLang="zh-C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neighborhood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52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097BD12-E4BA-4BED-B370-A22C10A9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10" y="148379"/>
            <a:ext cx="7886700" cy="644101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Node2vec: unsupervised features learning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A6E59B-AD1A-4033-BA7D-999FD2307AE0}"/>
              </a:ext>
            </a:extLst>
          </p:cNvPr>
          <p:cNvSpPr txBox="1"/>
          <p:nvPr/>
        </p:nvSpPr>
        <p:spPr>
          <a:xfrm>
            <a:off x="765387" y="4557694"/>
            <a:ext cx="7748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walk just transitioned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is now evaluating its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node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Edge labels indicate search biases α. Where 1/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1/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 are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unnormalized probabilities.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2BDCB0-8540-47F8-AA08-C460B387C4F9}"/>
              </a:ext>
            </a:extLst>
          </p:cNvPr>
          <p:cNvSpPr txBox="1"/>
          <p:nvPr/>
        </p:nvSpPr>
        <p:spPr>
          <a:xfrm>
            <a:off x="765387" y="900853"/>
            <a:ext cx="7886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Biased 2</a:t>
            </a:r>
            <a:r>
              <a:rPr lang="en-US" altLang="zh-CN" sz="2200" b="0" i="0" u="none" strike="noStrike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CN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-order random walks explore network neighborhoods:</a:t>
            </a:r>
            <a:endParaRPr lang="zh-CN" altLang="en-US" sz="2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67ABC7-A12E-4F3A-8DB5-6B04F43AA58D}"/>
              </a:ext>
            </a:extLst>
          </p:cNvPr>
          <p:cNvGrpSpPr/>
          <p:nvPr/>
        </p:nvGrpSpPr>
        <p:grpSpPr>
          <a:xfrm>
            <a:off x="1100248" y="1331740"/>
            <a:ext cx="3762586" cy="3282848"/>
            <a:chOff x="2563707" y="1440113"/>
            <a:chExt cx="3762586" cy="328284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5785C81-C468-4E20-AC7B-26E3AE96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8311" y="1440113"/>
              <a:ext cx="3747982" cy="2684601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71B9B5B-6019-4EA1-8F49-9CFDF6F97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5094" y="3996267"/>
              <a:ext cx="67733" cy="385711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8C3B316-F844-485E-8E72-058CE9766733}"/>
                </a:ext>
              </a:extLst>
            </p:cNvPr>
            <p:cNvSpPr txBox="1"/>
            <p:nvPr/>
          </p:nvSpPr>
          <p:spPr>
            <a:xfrm>
              <a:off x="2563707" y="4322851"/>
              <a:ext cx="1158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rgbClr val="C00000"/>
                  </a:solidFill>
                </a:rPr>
                <a:t>Last step</a:t>
              </a:r>
              <a:endParaRPr lang="zh-CN" altLang="en-US" sz="2000" b="1" i="1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235E0001-B84E-4FAD-9509-31D6AD3FD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2000" y="3176693"/>
              <a:ext cx="136737" cy="38910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515032A-C14A-4715-9DD9-3424A68EF0FE}"/>
                </a:ext>
              </a:extLst>
            </p:cNvPr>
            <p:cNvSpPr txBox="1"/>
            <p:nvPr/>
          </p:nvSpPr>
          <p:spPr>
            <a:xfrm>
              <a:off x="4429760" y="3551055"/>
              <a:ext cx="764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rgbClr val="C00000"/>
                  </a:solidFill>
                </a:rPr>
                <a:t>Now</a:t>
              </a:r>
              <a:endParaRPr lang="zh-CN" altLang="en-US" sz="2000" b="1" i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7BC1BDCD-A31C-4C8F-8C7D-DBADEBCC4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074" y="2104507"/>
            <a:ext cx="3798645" cy="1490747"/>
          </a:xfrm>
          <a:prstGeom prst="rect">
            <a:avLst/>
          </a:prstGeom>
        </p:spPr>
      </p:pic>
      <p:sp>
        <p:nvSpPr>
          <p:cNvPr id="22" name="文本框 18">
            <a:extLst>
              <a:ext uri="{FF2B5EF4-FFF2-40B4-BE49-F238E27FC236}">
                <a16:creationId xmlns:a16="http://schemas.microsoft.com/office/drawing/2014/main" id="{11E9D5AE-7BB7-4CF6-9539-8BFFDE554528}"/>
              </a:ext>
            </a:extLst>
          </p:cNvPr>
          <p:cNvSpPr txBox="1"/>
          <p:nvPr/>
        </p:nvSpPr>
        <p:spPr>
          <a:xfrm>
            <a:off x="2199178" y="5631693"/>
            <a:ext cx="4881110" cy="806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BFS-like walk: Low value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DFS-like walk: Low value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326B566-62DE-45ED-A61C-E7FD4B3C5361}"/>
              </a:ext>
            </a:extLst>
          </p:cNvPr>
          <p:cNvSpPr/>
          <p:nvPr/>
        </p:nvSpPr>
        <p:spPr>
          <a:xfrm>
            <a:off x="2199178" y="5621090"/>
            <a:ext cx="3851564" cy="80643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01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707B5-2D7C-46F0-A358-95293463E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59" y="2038971"/>
            <a:ext cx="3554348" cy="219057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altLang="zh-CN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1).  Simulate </a:t>
            </a:r>
            <a:r>
              <a:rPr lang="zh-CN" alt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walks of length </a:t>
            </a:r>
            <a:r>
              <a:rPr lang="en-US" altLang="zh-CN" sz="22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starting from each node </a:t>
            </a:r>
            <a:r>
              <a:rPr lang="zh-CN" alt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𝑢</a:t>
            </a:r>
            <a:r>
              <a:rPr lang="en-US" altLang="zh-CN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altLang="zh-CN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2).  Optimize the node2vec objective using Stochastic Gradient Descent.</a:t>
            </a:r>
            <a:endParaRPr lang="zh-CN" altLang="en-US" sz="2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E6404EC-385C-45AA-9088-F9489648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10" y="148379"/>
            <a:ext cx="7886700" cy="644101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Node2vec: unsupervised features learning</a:t>
            </a:r>
            <a:endParaRPr lang="zh-CN" altLang="en-US" sz="3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9AD26-06F7-45BB-ACC2-60E82572F2BB}"/>
              </a:ext>
            </a:extLst>
          </p:cNvPr>
          <p:cNvSpPr txBox="1"/>
          <p:nvPr/>
        </p:nvSpPr>
        <p:spPr>
          <a:xfrm>
            <a:off x="2831869" y="1417145"/>
            <a:ext cx="437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Node2vec Algorithm</a:t>
            </a:r>
            <a:endParaRPr lang="zh-CN" altLang="en-US" sz="24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C4416B-0518-4254-B6ED-045811883855}"/>
              </a:ext>
            </a:extLst>
          </p:cNvPr>
          <p:cNvSpPr txBox="1"/>
          <p:nvPr/>
        </p:nvSpPr>
        <p:spPr>
          <a:xfrm>
            <a:off x="486410" y="4477315"/>
            <a:ext cx="355434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algn="l">
              <a:lnSpc>
                <a:spcPct val="150000"/>
              </a:lnSpc>
            </a:pPr>
            <a:r>
              <a:rPr lang="en-US" altLang="zh-CN" sz="2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1). Linear-time complexity</a:t>
            </a:r>
            <a:endParaRPr lang="zh-CN" altLang="en-US" sz="2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2). All 3 steps are individually parallelizable</a:t>
            </a:r>
            <a:endParaRPr lang="zh-CN" altLang="en-US" sz="2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98CDFD-D0A8-416E-B10A-FEAA382E9EC0}"/>
              </a:ext>
            </a:extLst>
          </p:cNvPr>
          <p:cNvSpPr txBox="1"/>
          <p:nvPr/>
        </p:nvSpPr>
        <p:spPr>
          <a:xfrm>
            <a:off x="1046700" y="916510"/>
            <a:ext cx="6935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Idea: </a:t>
            </a:r>
            <a:r>
              <a:rPr lang="en-US" altLang="zh-CN" sz="2800" b="1" i="1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Remember where that walk came from</a:t>
            </a:r>
            <a:endParaRPr lang="zh-CN" altLang="en-US" sz="2800" b="1" i="1" u="none" strike="noStrike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F693FA-5617-466E-BBAD-A04A6C221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507" y="1878810"/>
            <a:ext cx="4816910" cy="4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96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90058" y="2560321"/>
            <a:ext cx="4423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/>
              <a:t>Thank You</a:t>
            </a:r>
            <a:endParaRPr lang="zh-CN" altLang="en-US" sz="6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72292" y="1453492"/>
            <a:ext cx="7772400" cy="4413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ea typeface="宋体" panose="02010600030101010101" pitchFamily="2" charset="-122"/>
              </a:rPr>
              <a:t>Information Maximization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宋体" panose="02010600030101010101" pitchFamily="2" charset="-122"/>
              </a:rPr>
              <a:t>‘viral’ marketing.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宋体" panose="02010600030101010101" pitchFamily="2" charset="-122"/>
              </a:rPr>
              <a:t>Web-log (‘blog’) news propagation.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ea typeface="宋体" panose="02010600030101010101" pitchFamily="2" charset="-122"/>
              </a:rPr>
              <a:t>Computer network security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宋体" panose="02010600030101010101" pitchFamily="2" charset="-122"/>
              </a:rPr>
              <a:t> Email/IP traffic and anomaly detection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ea typeface="宋体" panose="02010600030101010101" pitchFamily="2" charset="-122"/>
              </a:rPr>
              <a:t>Prediction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宋体" panose="02010600030101010101" pitchFamily="2" charset="-122"/>
              </a:rPr>
              <a:t>The prediction of flow within networks</a:t>
            </a:r>
          </a:p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2035" y="17987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Networks/Graphs – applications in real-world?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874793" y="1757726"/>
            <a:ext cx="16624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RANDOM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0694" y="1703265"/>
            <a:ext cx="144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REGULAR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874259" y="1703265"/>
            <a:ext cx="18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SMALL WORLD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" y="2388741"/>
            <a:ext cx="2160240" cy="21197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99" y="2446060"/>
            <a:ext cx="2260847" cy="20625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12" y="2435667"/>
            <a:ext cx="2272023" cy="20833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793" y="2399078"/>
            <a:ext cx="2257207" cy="20991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223308" y="171831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SCALE-FREE</a:t>
            </a:r>
            <a:endParaRPr lang="zh-CN" altLang="en-US" b="1" dirty="0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829336" y="5482028"/>
            <a:ext cx="7363020" cy="1463"/>
          </a:xfrm>
          <a:prstGeom prst="straightConnector1">
            <a:avLst/>
          </a:prstGeom>
          <a:ln w="38100">
            <a:headEnd w="med" len="lg"/>
            <a:tailEnd type="stealth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43810" y="5505437"/>
            <a:ext cx="333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/>
              <a:t>T</a:t>
            </a:r>
            <a:endParaRPr lang="zh-CN" altLang="en-US" sz="2400" b="1" i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2678909" y="4629300"/>
            <a:ext cx="1366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1950s,Erdos and </a:t>
            </a:r>
            <a:r>
              <a:rPr lang="en-US" altLang="zh-CN" i="1" dirty="0" err="1"/>
              <a:t>Renyi</a:t>
            </a:r>
            <a:endParaRPr lang="en-US" altLang="zh-CN" i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4874259" y="4629300"/>
            <a:ext cx="157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1998,Watts and </a:t>
            </a:r>
            <a:r>
              <a:rPr lang="en-US" altLang="zh-CN" i="1" dirty="0" err="1"/>
              <a:t>Strogatz</a:t>
            </a:r>
            <a:endParaRPr lang="zh-CN" altLang="en-US" i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6951698" y="4632339"/>
            <a:ext cx="184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1999,Barabasi and Albert</a:t>
            </a:r>
            <a:endParaRPr lang="zh-CN" altLang="en-US" i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220348" y="179801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types: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153" y="1901109"/>
            <a:ext cx="4008025" cy="323676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25513" y="1539132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Six degree of separation</a:t>
            </a:r>
            <a:endParaRPr lang="zh-CN" altLang="en-US" sz="20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454782" y="2287738"/>
            <a:ext cx="4286371" cy="285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i="1" dirty="0"/>
              <a:t>The average distance between two randomly individuals in the USA : </a:t>
            </a:r>
            <a:r>
              <a:rPr lang="en-US" altLang="zh-CN" b="1" i="1" dirty="0"/>
              <a:t>6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i="1" dirty="0"/>
              <a:t>The average distance between two randomly users in Facebook(</a:t>
            </a:r>
            <a:r>
              <a:rPr lang="en-US" altLang="zh-CN" i="1" u="sng" dirty="0"/>
              <a:t>721 million </a:t>
            </a:r>
            <a:r>
              <a:rPr lang="en-US" altLang="zh-CN" i="1" dirty="0"/>
              <a:t>active users, </a:t>
            </a:r>
            <a:r>
              <a:rPr lang="en-US" altLang="zh-CN" i="1" u="sng" dirty="0"/>
              <a:t>69 billion</a:t>
            </a:r>
            <a:r>
              <a:rPr lang="en-US" altLang="zh-CN" i="1" dirty="0"/>
              <a:t> links ) : 4.74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i="1" dirty="0"/>
              <a:t>…</a:t>
            </a:r>
            <a:endParaRPr lang="zh-CN" altLang="en-US" i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54782" y="226395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world network: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3" y="1543190"/>
            <a:ext cx="3709873" cy="2763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46331" y="4882135"/>
                <a:ext cx="5151115" cy="1754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A </a:t>
                </a:r>
                <a:r>
                  <a:rPr lang="en-US" altLang="zh-CN" b="1" dirty="0">
                    <a:solidFill>
                      <a:schemeClr val="accent4">
                        <a:lumMod val="75000"/>
                      </a:schemeClr>
                    </a:solidFill>
                  </a:rPr>
                  <a:t>scale-free network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is a 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  <a:hlinkClick r:id="rId3" tooltip="Complex network"/>
                  </a:rPr>
                  <a:t>network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whose 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  <a:hlinkClick r:id="rId4" tooltip="Degree distribution"/>
                  </a:rPr>
                  <a:t>degree distribution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follows a 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  <a:hlinkClick r:id="rId5" tooltip="Power law"/>
                  </a:rPr>
                  <a:t>power law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. That is, the fraction 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P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(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) of nodes in the network having 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connections to other nodes goes for large values of 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as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)~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is a parameter whose value is typically in the range 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(2,3).</a:t>
                </a:r>
                <a:endParaRPr lang="zh-CN" altLang="en-US" i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31" y="4882135"/>
                <a:ext cx="5151115" cy="1754326"/>
              </a:xfrm>
              <a:prstGeom prst="rect">
                <a:avLst/>
              </a:prstGeom>
              <a:blipFill rotWithShape="0">
                <a:blip r:embed="rId6"/>
                <a:stretch>
                  <a:fillRect l="-1065" t="-2083" r="-947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AutoShape 2" descr="\gamma "/>
          <p:cNvSpPr>
            <a:spLocks noChangeAspect="1" noChangeArrowheads="1"/>
          </p:cNvSpPr>
          <p:nvPr/>
        </p:nvSpPr>
        <p:spPr bwMode="auto">
          <a:xfrm>
            <a:off x="-1017587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AutoShape 3" descr="\gamma "/>
          <p:cNvSpPr>
            <a:spLocks noChangeAspect="1" noChangeArrowheads="1"/>
          </p:cNvSpPr>
          <p:nvPr/>
        </p:nvSpPr>
        <p:spPr bwMode="auto">
          <a:xfrm>
            <a:off x="22256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5" descr="\gamma "/>
          <p:cNvSpPr>
            <a:spLocks noChangeAspect="1" noChangeArrowheads="1"/>
          </p:cNvSpPr>
          <p:nvPr/>
        </p:nvSpPr>
        <p:spPr bwMode="auto">
          <a:xfrm>
            <a:off x="-865187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AutoShape 6" descr="\gamma "/>
          <p:cNvSpPr>
            <a:spLocks noChangeAspect="1" noChangeArrowheads="1"/>
          </p:cNvSpPr>
          <p:nvPr/>
        </p:nvSpPr>
        <p:spPr bwMode="auto">
          <a:xfrm>
            <a:off x="23780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71" y="844778"/>
            <a:ext cx="2980637" cy="223547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36700" y="4436371"/>
            <a:ext cx="262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Social network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6164513" y="3209547"/>
            <a:ext cx="238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Degree distribution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41" y="3578881"/>
            <a:ext cx="2929617" cy="215612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270172" y="5869577"/>
            <a:ext cx="264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Power law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16999" y="187179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Scale-Free networks: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1816</TotalTime>
  <Words>2174</Words>
  <Application>Microsoft Office PowerPoint</Application>
  <PresentationFormat>全屏显示(4:3)</PresentationFormat>
  <Paragraphs>338</Paragraphs>
  <Slides>57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75" baseType="lpstr">
      <vt:lpstr>Adobe 黑体 Std R</vt:lpstr>
      <vt:lpstr>Aparajita</vt:lpstr>
      <vt:lpstr>ArialMT</vt:lpstr>
      <vt:lpstr>Helvetica Light</vt:lpstr>
      <vt:lpstr>宋体</vt:lpstr>
      <vt:lpstr>Arial</vt:lpstr>
      <vt:lpstr>Arial Black</vt:lpstr>
      <vt:lpstr>Calibri</vt:lpstr>
      <vt:lpstr>Calibri Light</vt:lpstr>
      <vt:lpstr>Cambria Math</vt:lpstr>
      <vt:lpstr>Ebrima</vt:lpstr>
      <vt:lpstr>Georgia</vt:lpstr>
      <vt:lpstr>MS UI Gothic</vt:lpstr>
      <vt:lpstr>Times New Roman</vt:lpstr>
      <vt:lpstr>Wingdings</vt:lpstr>
      <vt:lpstr>微软雅黑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Background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2、Ratio Cut &amp; Normalized Cut</vt:lpstr>
      <vt:lpstr>PowerPoint 演示文稿</vt:lpstr>
      <vt:lpstr>PowerPoint 演示文稿</vt:lpstr>
      <vt:lpstr>PowerPoint 演示文稿</vt:lpstr>
      <vt:lpstr>3、Modularity Maximization</vt:lpstr>
      <vt:lpstr>Modularity Matrix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Node2vec: unsupervised features learning</vt:lpstr>
      <vt:lpstr>Node2vec: unsupervised features learning</vt:lpstr>
      <vt:lpstr>Node2vec: unsupervised features learning</vt:lpstr>
      <vt:lpstr>Node2vec: unsupervised features learning</vt:lpstr>
      <vt:lpstr>Node2vec: unsupervised features learning</vt:lpstr>
      <vt:lpstr>Node2vec: unsupervised features learning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ice river</dc:creator>
  <cp:lastModifiedBy>sjm_1205</cp:lastModifiedBy>
  <cp:revision>256</cp:revision>
  <dcterms:created xsi:type="dcterms:W3CDTF">2017-03-05T02:03:00Z</dcterms:created>
  <dcterms:modified xsi:type="dcterms:W3CDTF">2021-04-18T02:42:50Z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